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257" r:id="rId6"/>
    <p:sldId id="262" r:id="rId7"/>
    <p:sldId id="258" r:id="rId8"/>
    <p:sldId id="259" r:id="rId9"/>
    <p:sldId id="260" r:id="rId10"/>
    <p:sldId id="261" r:id="rId11"/>
    <p:sldId id="264" r:id="rId12"/>
    <p:sldId id="263" r:id="rId13"/>
    <p:sldId id="265" r:id="rId14"/>
    <p:sldId id="267" r:id="rId15"/>
    <p:sldId id="266" r:id="rId16"/>
  </p:sldIdLst>
  <p:sldSz cx="9144000" cy="5143500" type="screen16x9"/>
  <p:notesSz cx="6858000" cy="9144000"/>
  <p:embeddedFontLst>
    <p:embeddedFont>
      <p:font typeface="Avenir Next Condensed" panose="020B0506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Lexend" pitchFamily="2" charset="77"/>
      <p:regular r:id="rId30"/>
      <p:bold r:id="rId31"/>
    </p:embeddedFont>
    <p:embeddedFont>
      <p:font typeface="Lexend Medium" pitchFamily="2" charset="77"/>
      <p:regular r:id="rId32"/>
      <p:bold r:id="rId33"/>
    </p:embeddedFont>
    <p:embeddedFont>
      <p:font typeface="Lexend SemiBold" pitchFamily="2" charset="77"/>
      <p:regular r:id="rId34"/>
      <p:bold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7"/>
    <p:restoredTop sz="86458"/>
  </p:normalViewPr>
  <p:slideViewPr>
    <p:cSldViewPr snapToGrid="0">
      <p:cViewPr varScale="1">
        <p:scale>
          <a:sx n="174" d="100"/>
          <a:sy n="174" d="100"/>
        </p:scale>
        <p:origin x="101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fuentes/Dropbox/Seminarios/Seminario%20IDE_011222/Base%20de%20trabajo_con%20zonas%20A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fuentes/Dropbox/Seminarios/Seminario%20IDE_011222/Base%20de%20trabajo_con%20zonas%20AM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fuentes/Dropbox/Seminarios/Seminario%20IDE_011222/Base%20de%20trabajo_con%20zonas%20AM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fuentes/Dropbox/Seminarios/Seminario%20IDE_011222/Base%20de%20trabajo_con%20zonas%20AM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Gráficos!$C$81</c:f>
              <c:strCache>
                <c:ptCount val="1"/>
                <c:pt idx="0">
                  <c:v>Transacciones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Gráficos!$B$82:$B$92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Gráficos!$C$82:$C$92</c:f>
              <c:numCache>
                <c:formatCode>_(* #,##0_);_(* \(#,##0\);_(* "-"_);_(@_)</c:formatCode>
                <c:ptCount val="11"/>
                <c:pt idx="0">
                  <c:v>1580</c:v>
                </c:pt>
                <c:pt idx="1">
                  <c:v>2508</c:v>
                </c:pt>
                <c:pt idx="2">
                  <c:v>2562</c:v>
                </c:pt>
                <c:pt idx="3">
                  <c:v>2934</c:v>
                </c:pt>
                <c:pt idx="4">
                  <c:v>3070</c:v>
                </c:pt>
                <c:pt idx="5">
                  <c:v>2848</c:v>
                </c:pt>
                <c:pt idx="6">
                  <c:v>2383</c:v>
                </c:pt>
                <c:pt idx="7">
                  <c:v>2990</c:v>
                </c:pt>
                <c:pt idx="8">
                  <c:v>2716</c:v>
                </c:pt>
                <c:pt idx="9">
                  <c:v>2005</c:v>
                </c:pt>
                <c:pt idx="10">
                  <c:v>2307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87-FD4F-B342-B548FF384379}"/>
            </c:ext>
          </c:extLst>
        </c:ser>
        <c:ser>
          <c:idx val="1"/>
          <c:order val="1"/>
          <c:tx>
            <c:strRef>
              <c:f>Gráficos!$D$81</c:f>
              <c:strCache>
                <c:ptCount val="1"/>
                <c:pt idx="0">
                  <c:v>Superficie transada (Há)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Gráficos!$B$82:$B$92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Gráficos!$D$82:$D$92</c:f>
              <c:numCache>
                <c:formatCode>_-* #,##0.0_-;\-* #,##0.0_-;_-* "-"_-;_-@_-</c:formatCode>
                <c:ptCount val="11"/>
                <c:pt idx="0">
                  <c:v>665.78970000000004</c:v>
                </c:pt>
                <c:pt idx="1">
                  <c:v>1347.6296</c:v>
                </c:pt>
                <c:pt idx="2">
                  <c:v>1655.8395</c:v>
                </c:pt>
                <c:pt idx="3">
                  <c:v>1905.1916000000001</c:v>
                </c:pt>
                <c:pt idx="4">
                  <c:v>2231.5695000000001</c:v>
                </c:pt>
                <c:pt idx="5">
                  <c:v>1908.4435000000001</c:v>
                </c:pt>
                <c:pt idx="6">
                  <c:v>1912.6467</c:v>
                </c:pt>
                <c:pt idx="7">
                  <c:v>1831.0354</c:v>
                </c:pt>
                <c:pt idx="8">
                  <c:v>1781.9703</c:v>
                </c:pt>
                <c:pt idx="9">
                  <c:v>1487.8887</c:v>
                </c:pt>
                <c:pt idx="10">
                  <c:v>1425.4512999999999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87-FD4F-B342-B548FF3843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7074736"/>
        <c:axId val="437077232"/>
      </c:lineChart>
      <c:catAx>
        <c:axId val="43707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37077232"/>
        <c:crosses val="autoZero"/>
        <c:auto val="1"/>
        <c:lblAlgn val="ctr"/>
        <c:lblOffset val="100"/>
        <c:noMultiLvlLbl val="0"/>
      </c:catAx>
      <c:valAx>
        <c:axId val="437077232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43707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Gráficos!$H$81</c:f>
              <c:strCache>
                <c:ptCount val="1"/>
                <c:pt idx="0">
                  <c:v>Monto Trasacciones (Miles Ufs)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Gráficos!$G$82:$G$92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Gráficos!$H$82:$H$92</c:f>
              <c:numCache>
                <c:formatCode>General</c:formatCode>
                <c:ptCount val="11"/>
                <c:pt idx="0">
                  <c:v>24944.193410000007</c:v>
                </c:pt>
                <c:pt idx="1">
                  <c:v>37876.542169999972</c:v>
                </c:pt>
                <c:pt idx="2">
                  <c:v>39918.807669999995</c:v>
                </c:pt>
                <c:pt idx="3">
                  <c:v>44593.170550000039</c:v>
                </c:pt>
                <c:pt idx="4">
                  <c:v>58246.538900000014</c:v>
                </c:pt>
                <c:pt idx="5">
                  <c:v>61995.050500000034</c:v>
                </c:pt>
                <c:pt idx="6">
                  <c:v>43984.741700000006</c:v>
                </c:pt>
                <c:pt idx="7">
                  <c:v>61040.885000000002</c:v>
                </c:pt>
                <c:pt idx="8">
                  <c:v>70117.635999999999</c:v>
                </c:pt>
                <c:pt idx="9">
                  <c:v>46272.642999999996</c:v>
                </c:pt>
                <c:pt idx="10">
                  <c:v>53957.618000000002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B-AA42-8F17-680BCD382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715232"/>
        <c:axId val="563934544"/>
      </c:barChart>
      <c:catAx>
        <c:axId val="56371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3934544"/>
        <c:crosses val="autoZero"/>
        <c:auto val="1"/>
        <c:lblAlgn val="ctr"/>
        <c:lblOffset val="100"/>
        <c:noMultiLvlLbl val="0"/>
      </c:catAx>
      <c:valAx>
        <c:axId val="56393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371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615184730472"/>
          <c:y val="7.5803916488092024E-2"/>
          <c:w val="0.72324555028475535"/>
          <c:h val="0.700268394030249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AE-7F40-8918-C2826A831B4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AE-7F40-8918-C2826A831B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AE-7F40-8918-C2826A831B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AE-7F40-8918-C2826A831B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AE-7F40-8918-C2826A831B4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AE-7F40-8918-C2826A831B4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DAE-7F40-8918-C2826A831B4D}"/>
              </c:ext>
            </c:extLst>
          </c:dPt>
          <c:dLbls>
            <c:dLbl>
              <c:idx val="2"/>
              <c:layout>
                <c:manualLayout>
                  <c:x val="8.1613396580359168E-2"/>
                  <c:y val="-2.77030269636160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AE-7F40-8918-C2826A831B4D}"/>
                </c:ext>
              </c:extLst>
            </c:dLbl>
            <c:dLbl>
              <c:idx val="4"/>
              <c:layout>
                <c:manualLayout>
                  <c:x val="4.7242421707908613E-2"/>
                  <c:y val="7.77232896677983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AE-7F40-8918-C2826A831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Gráficos!$D$143:$D$149</c:f>
              <c:strCache>
                <c:ptCount val="7"/>
                <c:pt idx="0">
                  <c:v>ACTIVIDADES FINANCIERAS Y DE SEGUROS</c:v>
                </c:pt>
                <c:pt idx="1">
                  <c:v>ACTIVIDADES INMOBILIARIAS</c:v>
                </c:pt>
                <c:pt idx="2">
                  <c:v>COMERCIO AL POR MAYOR Y AL POR MENOR</c:v>
                </c:pt>
                <c:pt idx="3">
                  <c:v>CONSTRUCCION</c:v>
                </c:pt>
                <c:pt idx="4">
                  <c:v>INDUSTRIA MANUFACTURERA</c:v>
                </c:pt>
                <c:pt idx="5">
                  <c:v>PARTICULARES</c:v>
                </c:pt>
                <c:pt idx="6">
                  <c:v>OTRAS</c:v>
                </c:pt>
              </c:strCache>
            </c:strRef>
          </c:cat>
          <c:val>
            <c:numRef>
              <c:f>Gráficos!$E$154:$E$159</c:f>
              <c:numCache>
                <c:formatCode>General</c:formatCode>
                <c:ptCount val="6"/>
                <c:pt idx="0">
                  <c:v>37.720621055736082</c:v>
                </c:pt>
                <c:pt idx="1">
                  <c:v>34.135505244720243</c:v>
                </c:pt>
                <c:pt idx="2">
                  <c:v>6.2005207044204331</c:v>
                </c:pt>
                <c:pt idx="3">
                  <c:v>9.1941563315336516</c:v>
                </c:pt>
                <c:pt idx="4">
                  <c:v>4.6725709217569751</c:v>
                </c:pt>
                <c:pt idx="5">
                  <c:v>8.0766257418326184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DAE-7F40-8918-C2826A831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02288124454855"/>
          <c:y val="0.82115675156858214"/>
          <c:w val="0.7929891388766086"/>
          <c:h val="0.165299230372727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43959909939905"/>
          <c:y val="8.1467251005583233E-2"/>
          <c:w val="0.66052995012110438"/>
          <c:h val="0.6741440085667710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8B-0240-8903-674C2CE1285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8B-0240-8903-674C2CE128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8B-0240-8903-674C2CE128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8B-0240-8903-674C2CE128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8B-0240-8903-674C2CE128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8B-0240-8903-674C2CE128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38B-0240-8903-674C2CE1285B}"/>
              </c:ext>
            </c:extLst>
          </c:dPt>
          <c:dLbls>
            <c:dLbl>
              <c:idx val="2"/>
              <c:layout>
                <c:manualLayout>
                  <c:x val="0.15580670262994625"/>
                  <c:y val="4.1006367425164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8B-0240-8903-674C2CE1285B}"/>
                </c:ext>
              </c:extLst>
            </c:dLbl>
            <c:dLbl>
              <c:idx val="3"/>
              <c:layout>
                <c:manualLayout>
                  <c:x val="3.0289102471978902E-2"/>
                  <c:y val="8.48171365229153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8B-0240-8903-674C2CE1285B}"/>
                </c:ext>
              </c:extLst>
            </c:dLbl>
            <c:dLbl>
              <c:idx val="4"/>
              <c:layout>
                <c:manualLayout>
                  <c:x val="4.7242421707908613E-2"/>
                  <c:y val="7.77232896677983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8B-0240-8903-674C2CE12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Gráficos!$B$192:$B$195</c:f>
              <c:strCache>
                <c:ptCount val="4"/>
                <c:pt idx="0">
                  <c:v>ACTIVIDADES BANCARIAS</c:v>
                </c:pt>
                <c:pt idx="1">
                  <c:v>FONDOS Y SOCIEDADES DE INVERSION Y ENTIDADES FINANCIERAS SIMILARES</c:v>
                </c:pt>
                <c:pt idx="2">
                  <c:v>SEGUROS DE VIDA</c:v>
                </c:pt>
                <c:pt idx="3">
                  <c:v>OTROS</c:v>
                </c:pt>
              </c:strCache>
            </c:strRef>
          </c:cat>
          <c:val>
            <c:numRef>
              <c:f>Gráficos!$D$192:$D$195</c:f>
              <c:numCache>
                <c:formatCode>0.0</c:formatCode>
                <c:ptCount val="4"/>
                <c:pt idx="0">
                  <c:v>28.551479023065021</c:v>
                </c:pt>
                <c:pt idx="1">
                  <c:v>35.764066430469825</c:v>
                </c:pt>
                <c:pt idx="2">
                  <c:v>30.444074347865193</c:v>
                </c:pt>
                <c:pt idx="3" formatCode="_-* #,##0.0_-;\-* #,##0.0_-;_-* &quot;-&quot;_-;_-@_-">
                  <c:v>5.1922559865437004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38B-0240-8903-674C2CE12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02288124454855"/>
          <c:y val="0.7646412604982894"/>
          <c:w val="0.7929891388766086"/>
          <c:h val="0.221814858053229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868a6546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868a6546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868a6546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868a6546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41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Libro de sobre mesa basado en fotografías</a:t>
            </a:r>
          </a:p>
          <a:p>
            <a:r>
              <a:rPr lang="es-CL" dirty="0"/>
              <a:t>Sin embargo generó un impacto inédito en la política pública y prácticamente abandonamos la mirada de la periferia en Santiago</a:t>
            </a:r>
          </a:p>
        </p:txBody>
      </p:sp>
    </p:spTree>
    <p:extLst>
      <p:ext uri="{BB962C8B-B14F-4D97-AF65-F5344CB8AC3E}">
        <p14:creationId xmlns:p14="http://schemas.microsoft.com/office/powerpoint/2010/main" val="317137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s-CL" dirty="0"/>
              <a:t>Presupuesto MINVU 2021 fue de US$4.612.345.679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577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958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CL" sz="2800" b="1" dirty="0">
                <a:solidFill>
                  <a:srgbClr val="00497D"/>
                </a:solidFill>
                <a:latin typeface="Lexend"/>
              </a:rPr>
              <a:t>Consumo de suelo urbano y principales actores en el desarrollo de la periferia en Santiago</a:t>
            </a:r>
            <a:r>
              <a:rPr lang="es-MX" sz="2800" b="1" dirty="0">
                <a:latin typeface="Lexend"/>
                <a:ea typeface="Lexend"/>
                <a:cs typeface="Lexend"/>
                <a:sym typeface="Lexend"/>
              </a:rPr>
              <a:t> 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660750"/>
            <a:ext cx="5047284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latin typeface="Lexend Medium"/>
                <a:ea typeface="Lexend Medium"/>
                <a:cs typeface="Lexend Medium"/>
                <a:sym typeface="Lexend Medium"/>
              </a:rPr>
              <a:t>Luis Fuentes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latin typeface="Lexend Medium"/>
                <a:ea typeface="Lexend Medium"/>
                <a:cs typeface="Lexend Medium"/>
                <a:sym typeface="Lexend Medium"/>
              </a:rPr>
              <a:t>Instituto de Estudios Urbanos y Territoriales UC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latin typeface="Lexend Medium"/>
                <a:ea typeface="Lexend Medium"/>
                <a:cs typeface="Lexend Medium"/>
                <a:sym typeface="Lexend Medium"/>
              </a:rPr>
              <a:t>Centro de Desarrollo Urbano Sustentable</a:t>
            </a:r>
            <a:endParaRPr sz="1600" dirty="0"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382AE5-34E5-4124-B231-180D9F3AE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922" y="363020"/>
            <a:ext cx="1341337" cy="4231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756FC9-C2D6-5E23-E530-BC4F2BFC6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73" y="190916"/>
            <a:ext cx="800931" cy="7257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19B3DB2-9D31-0FF7-F60C-E16700F26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6349" y="2818956"/>
            <a:ext cx="1296404" cy="5929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9EECC9-C86A-5CE2-DEC9-74F636AB84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6349" y="3471548"/>
            <a:ext cx="1010711" cy="53476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E036EC3-3C81-D8B9-BD83-661B970043E7}"/>
              </a:ext>
            </a:extLst>
          </p:cNvPr>
          <p:cNvSpPr/>
          <p:nvPr/>
        </p:nvSpPr>
        <p:spPr>
          <a:xfrm>
            <a:off x="8371330" y="3590818"/>
            <a:ext cx="8149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00" dirty="0">
                <a:solidFill>
                  <a:schemeClr val="bg1">
                    <a:lumMod val="50000"/>
                  </a:schemeClr>
                </a:solidFill>
                <a:latin typeface="Avenir Next Condensed" panose="020B0506020202020204" pitchFamily="34" charset="0"/>
              </a:rPr>
              <a:t>Financiado por ANID a través de su programa FONDAP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2415E63-DD8B-01DF-1674-76F6EBC85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511" y="0"/>
            <a:ext cx="6401489" cy="514350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3D48AF27-1EA0-E320-B053-D2AA86F24079}"/>
              </a:ext>
            </a:extLst>
          </p:cNvPr>
          <p:cNvGrpSpPr/>
          <p:nvPr/>
        </p:nvGrpSpPr>
        <p:grpSpPr>
          <a:xfrm>
            <a:off x="7842902" y="1421494"/>
            <a:ext cx="1195200" cy="1339997"/>
            <a:chOff x="-446400" y="1339200"/>
            <a:chExt cx="1195200" cy="1339997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322A706A-61CC-B3EE-A814-59E1F7D47294}"/>
                </a:ext>
              </a:extLst>
            </p:cNvPr>
            <p:cNvSpPr/>
            <p:nvPr/>
          </p:nvSpPr>
          <p:spPr>
            <a:xfrm>
              <a:off x="-446400" y="1339200"/>
              <a:ext cx="1195200" cy="13399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/>
                <a:t>Simbología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A012729-813F-BFB5-86F4-9D8375A3CCF6}"/>
                </a:ext>
              </a:extLst>
            </p:cNvPr>
            <p:cNvSpPr/>
            <p:nvPr/>
          </p:nvSpPr>
          <p:spPr>
            <a:xfrm>
              <a:off x="-259200" y="1706400"/>
              <a:ext cx="151200" cy="14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566BE1F-32DF-A727-5206-DBA27871131E}"/>
                </a:ext>
              </a:extLst>
            </p:cNvPr>
            <p:cNvSpPr/>
            <p:nvPr/>
          </p:nvSpPr>
          <p:spPr>
            <a:xfrm>
              <a:off x="-259200" y="1909200"/>
              <a:ext cx="151200" cy="14400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E7A571A-0C50-3A90-0659-96C396DED5F4}"/>
                </a:ext>
              </a:extLst>
            </p:cNvPr>
            <p:cNvSpPr/>
            <p:nvPr/>
          </p:nvSpPr>
          <p:spPr>
            <a:xfrm>
              <a:off x="-259200" y="2112000"/>
              <a:ext cx="151200" cy="144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74186D3-2050-BEA6-CB8F-60441C6401D3}"/>
                </a:ext>
              </a:extLst>
            </p:cNvPr>
            <p:cNvSpPr/>
            <p:nvPr/>
          </p:nvSpPr>
          <p:spPr>
            <a:xfrm>
              <a:off x="-259200" y="2301600"/>
              <a:ext cx="151200" cy="144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0C94B38-943A-A796-C59C-D031AB53E4AC}"/>
                </a:ext>
              </a:extLst>
            </p:cNvPr>
            <p:cNvSpPr txBox="1"/>
            <p:nvPr/>
          </p:nvSpPr>
          <p:spPr>
            <a:xfrm>
              <a:off x="-144903" y="1639900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1992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CE5DBAD-E31B-73FD-6BDB-649E7BF6B7BB}"/>
                </a:ext>
              </a:extLst>
            </p:cNvPr>
            <p:cNvSpPr txBox="1"/>
            <p:nvPr/>
          </p:nvSpPr>
          <p:spPr>
            <a:xfrm>
              <a:off x="-144903" y="1835001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2002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910853A-82EA-486B-29BD-81042A003548}"/>
                </a:ext>
              </a:extLst>
            </p:cNvPr>
            <p:cNvSpPr txBox="1"/>
            <p:nvPr/>
          </p:nvSpPr>
          <p:spPr>
            <a:xfrm>
              <a:off x="-144903" y="2039701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2012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E08E0A3-C954-C021-6D20-2A1204968775}"/>
                </a:ext>
              </a:extLst>
            </p:cNvPr>
            <p:cNvSpPr txBox="1"/>
            <p:nvPr/>
          </p:nvSpPr>
          <p:spPr>
            <a:xfrm>
              <a:off x="-144903" y="2235100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2020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B08DFF0-E458-BB8F-2BC6-BC3AAF4B7E18}"/>
                </a:ext>
              </a:extLst>
            </p:cNvPr>
            <p:cNvSpPr txBox="1"/>
            <p:nvPr/>
          </p:nvSpPr>
          <p:spPr>
            <a:xfrm>
              <a:off x="-423025" y="1369824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Simbología</a:t>
              </a:r>
            </a:p>
          </p:txBody>
        </p:sp>
      </p:grpSp>
      <p:sp>
        <p:nvSpPr>
          <p:cNvPr id="17" name="Google Shape;60;p14">
            <a:extLst>
              <a:ext uri="{FF2B5EF4-FFF2-40B4-BE49-F238E27FC236}">
                <a16:creationId xmlns:a16="http://schemas.microsoft.com/office/drawing/2014/main" id="{8387E29F-F6FE-E7B8-BB11-98B730543F8E}"/>
              </a:ext>
            </a:extLst>
          </p:cNvPr>
          <p:cNvSpPr txBox="1">
            <a:spLocks/>
          </p:cNvSpPr>
          <p:nvPr/>
        </p:nvSpPr>
        <p:spPr>
          <a:xfrm>
            <a:off x="311700" y="459118"/>
            <a:ext cx="8520600" cy="572700"/>
          </a:xfrm>
          <a:prstGeom prst="rect">
            <a:avLst/>
          </a:prstGeom>
          <a:solidFill>
            <a:schemeClr val="lt1">
              <a:alpha val="38379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rgbClr val="00497D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¿Quiénes compran suelo?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57851F-EF6B-795F-E72D-BEA39030F3F9}"/>
              </a:ext>
            </a:extLst>
          </p:cNvPr>
          <p:cNvSpPr txBox="1"/>
          <p:nvPr/>
        </p:nvSpPr>
        <p:spPr>
          <a:xfrm>
            <a:off x="119509" y="878146"/>
            <a:ext cx="2815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/>
              <a:t>Rubros compradores de suelo zona norte </a:t>
            </a:r>
          </a:p>
          <a:p>
            <a:r>
              <a:rPr lang="es-CL" sz="1100" dirty="0"/>
              <a:t>(Empresas) &gt;1.000 m2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922CEF4-9666-01E8-017D-94BB0C603BA4}"/>
              </a:ext>
            </a:extLst>
          </p:cNvPr>
          <p:cNvSpPr txBox="1"/>
          <p:nvPr/>
        </p:nvSpPr>
        <p:spPr>
          <a:xfrm>
            <a:off x="16711" y="4904493"/>
            <a:ext cx="22637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/>
              <a:t>Fuente: En base a </a:t>
            </a:r>
            <a:r>
              <a:rPr lang="es-CL" sz="1050" dirty="0" err="1"/>
              <a:t>Inciti</a:t>
            </a:r>
            <a:r>
              <a:rPr lang="es-CL" sz="1050" dirty="0"/>
              <a:t>, CBR y SII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B1DB30D3-3346-D34C-87F3-55F012960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954109"/>
              </p:ext>
            </p:extLst>
          </p:nvPr>
        </p:nvGraphicFramePr>
        <p:xfrm>
          <a:off x="125406" y="1309033"/>
          <a:ext cx="3481234" cy="359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8C7D7AE2-20A0-C9BE-5B82-DCA6D31B8204}"/>
              </a:ext>
            </a:extLst>
          </p:cNvPr>
          <p:cNvSpPr txBox="1"/>
          <p:nvPr/>
        </p:nvSpPr>
        <p:spPr>
          <a:xfrm>
            <a:off x="6422243" y="4888453"/>
            <a:ext cx="2694969" cy="253916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s-CL" sz="1050" dirty="0"/>
              <a:t>Fuente: </a:t>
            </a:r>
            <a:r>
              <a:rPr lang="es-CL" sz="1050" dirty="0" err="1"/>
              <a:t>Fondecyt</a:t>
            </a:r>
            <a:r>
              <a:rPr lang="es-CL" sz="1050" dirty="0"/>
              <a:t> </a:t>
            </a:r>
            <a:r>
              <a:rPr lang="es-CL" sz="1050" dirty="0" err="1"/>
              <a:t>Ns</a:t>
            </a:r>
            <a:r>
              <a:rPr lang="es-CL" sz="1050" dirty="0"/>
              <a:t>: </a:t>
            </a:r>
            <a:r>
              <a:rPr lang="es-CL" sz="1050" b="0" i="0" u="none" strike="noStrike" dirty="0">
                <a:solidFill>
                  <a:srgbClr val="03122E"/>
                </a:solidFill>
                <a:effectLst/>
                <a:latin typeface="Roboto" panose="02000000000000000000" pitchFamily="2" charset="0"/>
              </a:rPr>
              <a:t>1141157 y 1161550</a:t>
            </a:r>
            <a:endParaRPr lang="es-CL" sz="1050" dirty="0"/>
          </a:p>
        </p:txBody>
      </p:sp>
    </p:spTree>
    <p:extLst>
      <p:ext uri="{BB962C8B-B14F-4D97-AF65-F5344CB8AC3E}">
        <p14:creationId xmlns:p14="http://schemas.microsoft.com/office/powerpoint/2010/main" val="292812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A4C842-BEFD-3ACC-ECF1-49268E8E2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511" y="0"/>
            <a:ext cx="6401489" cy="5143500"/>
          </a:xfrm>
          <a:prstGeom prst="rect">
            <a:avLst/>
          </a:prstGeom>
        </p:spPr>
      </p:pic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9441EA8C-034F-8880-FDA2-AA62E294EC2C}"/>
              </a:ext>
            </a:extLst>
          </p:cNvPr>
          <p:cNvSpPr txBox="1">
            <a:spLocks/>
          </p:cNvSpPr>
          <p:nvPr/>
        </p:nvSpPr>
        <p:spPr>
          <a:xfrm>
            <a:off x="311700" y="459118"/>
            <a:ext cx="8520600" cy="572700"/>
          </a:xfrm>
          <a:prstGeom prst="rect">
            <a:avLst/>
          </a:prstGeom>
          <a:solidFill>
            <a:schemeClr val="lt1">
              <a:alpha val="38379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rgbClr val="00497D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¿Quiénes compran suelo?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F11B45-E50D-738F-A7E6-E263759F3A59}"/>
              </a:ext>
            </a:extLst>
          </p:cNvPr>
          <p:cNvSpPr txBox="1"/>
          <p:nvPr/>
        </p:nvSpPr>
        <p:spPr>
          <a:xfrm>
            <a:off x="125405" y="1026918"/>
            <a:ext cx="330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Sub-rubros Financieros compradores de suelo zona norte (&gt;1.000 m2)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3ED1E1-E601-5AF2-3143-9C63D39FC876}"/>
              </a:ext>
            </a:extLst>
          </p:cNvPr>
          <p:cNvSpPr txBox="1"/>
          <p:nvPr/>
        </p:nvSpPr>
        <p:spPr>
          <a:xfrm>
            <a:off x="16711" y="4904493"/>
            <a:ext cx="22637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/>
              <a:t>Fuente: En base a </a:t>
            </a:r>
            <a:r>
              <a:rPr lang="es-CL" sz="1050" dirty="0" err="1"/>
              <a:t>Inciti</a:t>
            </a:r>
            <a:r>
              <a:rPr lang="es-CL" sz="1050" dirty="0"/>
              <a:t>, CBR y SII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ACF278C-A775-694A-8895-BF0B920329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702848"/>
              </p:ext>
            </p:extLst>
          </p:nvPr>
        </p:nvGraphicFramePr>
        <p:xfrm>
          <a:off x="182880" y="1550138"/>
          <a:ext cx="3423492" cy="335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226DB5A-7380-5A3C-5C1F-674E8DAE1434}"/>
              </a:ext>
            </a:extLst>
          </p:cNvPr>
          <p:cNvSpPr txBox="1"/>
          <p:nvPr/>
        </p:nvSpPr>
        <p:spPr>
          <a:xfrm>
            <a:off x="6422243" y="4888453"/>
            <a:ext cx="2694969" cy="253916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s-CL" sz="1050" dirty="0"/>
              <a:t>Fuente: </a:t>
            </a:r>
            <a:r>
              <a:rPr lang="es-CL" sz="1050" dirty="0" err="1"/>
              <a:t>Fondecyt</a:t>
            </a:r>
            <a:r>
              <a:rPr lang="es-CL" sz="1050" dirty="0"/>
              <a:t> </a:t>
            </a:r>
            <a:r>
              <a:rPr lang="es-CL" sz="1050" dirty="0" err="1"/>
              <a:t>Ns</a:t>
            </a:r>
            <a:r>
              <a:rPr lang="es-CL" sz="1050" dirty="0"/>
              <a:t>: </a:t>
            </a:r>
            <a:r>
              <a:rPr lang="es-CL" sz="1050" b="0" i="0" u="none" strike="noStrike" dirty="0">
                <a:solidFill>
                  <a:srgbClr val="03122E"/>
                </a:solidFill>
                <a:effectLst/>
                <a:latin typeface="Roboto" panose="02000000000000000000" pitchFamily="2" charset="0"/>
              </a:rPr>
              <a:t>1141157 y 1161550</a:t>
            </a:r>
            <a:endParaRPr lang="es-CL" sz="1050" dirty="0"/>
          </a:p>
        </p:txBody>
      </p:sp>
    </p:spTree>
    <p:extLst>
      <p:ext uri="{BB962C8B-B14F-4D97-AF65-F5344CB8AC3E}">
        <p14:creationId xmlns:p14="http://schemas.microsoft.com/office/powerpoint/2010/main" val="420529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4DC50-8326-F32B-F9B4-E831C29C8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Reconstruir el crecimiento urbano e identificar los actores relevantes requiere un esfuerzo importante para conseguir y cruzar información.</a:t>
            </a:r>
          </a:p>
          <a:p>
            <a:r>
              <a:rPr lang="es-CL" sz="2000" dirty="0"/>
              <a:t>Es importante monitorear el crecimiento urbano ya que muchas veces es diferente al relato que se intenta construir.</a:t>
            </a:r>
          </a:p>
          <a:p>
            <a:r>
              <a:rPr lang="es-CL" sz="2000" dirty="0"/>
              <a:t>El crecimiento urbano en una metrópoli es complejo y por tanto es necesario generar capacidades para regularlo (</a:t>
            </a:r>
            <a:r>
              <a:rPr lang="es-CL" sz="2000" dirty="0" err="1"/>
              <a:t>gestión+regulación+inversión</a:t>
            </a:r>
            <a:r>
              <a:rPr lang="es-CL" sz="2000" dirty="0"/>
              <a:t>)</a:t>
            </a:r>
          </a:p>
          <a:p>
            <a:r>
              <a:rPr lang="es-CL" sz="2000" dirty="0"/>
              <a:t>Nuevos actores entran a la ciudad con un poder de compra que transforma el mercado de suelos.</a:t>
            </a:r>
          </a:p>
        </p:txBody>
      </p:sp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1DAB67D1-E944-05A2-A665-3C97A38F778F}"/>
              </a:ext>
            </a:extLst>
          </p:cNvPr>
          <p:cNvSpPr txBox="1">
            <a:spLocks/>
          </p:cNvSpPr>
          <p:nvPr/>
        </p:nvSpPr>
        <p:spPr>
          <a:xfrm>
            <a:off x="311700" y="459118"/>
            <a:ext cx="8520600" cy="572700"/>
          </a:xfrm>
          <a:prstGeom prst="rect">
            <a:avLst/>
          </a:prstGeom>
          <a:solidFill>
            <a:schemeClr val="lt1">
              <a:alpha val="38379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rgbClr val="00497D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Reflexiones finales</a:t>
            </a:r>
          </a:p>
        </p:txBody>
      </p:sp>
    </p:spTree>
    <p:extLst>
      <p:ext uri="{BB962C8B-B14F-4D97-AF65-F5344CB8AC3E}">
        <p14:creationId xmlns:p14="http://schemas.microsoft.com/office/powerpoint/2010/main" val="239629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00497D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Índice</a:t>
            </a:r>
            <a:endParaRPr dirty="0">
              <a:solidFill>
                <a:srgbClr val="00497D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2800"/>
              <a:buNone/>
            </a:pPr>
            <a:r>
              <a:rPr lang="es-ES" sz="2800" dirty="0">
                <a:solidFill>
                  <a:srgbClr val="00497D"/>
                </a:solidFill>
                <a:latin typeface="Lexend SemiBold"/>
              </a:rPr>
              <a:t>1.  El crecimiento de la ciudad y su relato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2800"/>
              <a:buNone/>
            </a:pPr>
            <a:r>
              <a:rPr lang="es-ES" sz="2800" dirty="0">
                <a:solidFill>
                  <a:srgbClr val="00497D"/>
                </a:solidFill>
                <a:latin typeface="Lexend SemiBold"/>
              </a:rPr>
              <a:t>2.  ¿Quiénes compran suelo?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2800"/>
              <a:buNone/>
            </a:pPr>
            <a:r>
              <a:rPr lang="es-ES" sz="2800" dirty="0">
                <a:solidFill>
                  <a:srgbClr val="00497D"/>
                </a:solidFill>
                <a:latin typeface="Lexend SemiBold"/>
              </a:rPr>
              <a:t>3.  Reflexiones finales</a:t>
            </a:r>
            <a:endParaRPr sz="2800" dirty="0">
              <a:solidFill>
                <a:srgbClr val="00497D"/>
              </a:solidFill>
              <a:latin typeface="Lexend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id="{05C2F281-A042-BF54-315A-0DC87B6092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00497D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El crecimiento de la ciudad y su relato</a:t>
            </a:r>
            <a:endParaRPr dirty="0">
              <a:solidFill>
                <a:srgbClr val="00497D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E564178-2599-6762-214A-CA9F04129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799500" cy="3416400"/>
          </a:xfrm>
        </p:spPr>
        <p:txBody>
          <a:bodyPr/>
          <a:lstStyle/>
          <a:p>
            <a:r>
              <a:rPr lang="es-CL" dirty="0"/>
              <a:t>A principios de la década de los 90`vivimos una gran transformación urbana en nuestras ciudades</a:t>
            </a:r>
          </a:p>
          <a:p>
            <a:r>
              <a:rPr lang="es-CL" dirty="0"/>
              <a:t>La expansión urbana fue la protagonista del proceso de transformación</a:t>
            </a:r>
          </a:p>
          <a:p>
            <a:r>
              <a:rPr lang="es-CL" dirty="0"/>
              <a:t>Los actores más relevantes fueron el Estado y el sector inmobiliario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B5F18E-EE35-4103-EA48-98B4805E2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00" y="1222474"/>
            <a:ext cx="4917093" cy="327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5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00497D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El crecimiento de la ciudad y su relato</a:t>
            </a:r>
            <a:endParaRPr dirty="0">
              <a:solidFill>
                <a:srgbClr val="00497D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4BABB1-3B4C-B421-6A39-F409F9D7A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799500" cy="3416400"/>
          </a:xfrm>
        </p:spPr>
        <p:txBody>
          <a:bodyPr/>
          <a:lstStyle/>
          <a:p>
            <a:r>
              <a:rPr lang="es-CL" dirty="0"/>
              <a:t>Sin embargo, el escenario se volvió más complejo en la siguiente década</a:t>
            </a:r>
          </a:p>
          <a:p>
            <a:r>
              <a:rPr lang="es-CL" dirty="0"/>
              <a:t>La verticalización comenzó a tomar protagonismo como un componente más de crecimiento urbano</a:t>
            </a:r>
          </a:p>
          <a:p>
            <a:r>
              <a:rPr lang="es-CL" dirty="0"/>
              <a:t>Comenzó en el sector oriente, el centro y se fue expandiendo al </a:t>
            </a:r>
            <a:r>
              <a:rPr lang="es-CL" dirty="0" err="1"/>
              <a:t>pericentro</a:t>
            </a:r>
            <a:r>
              <a:rPr lang="es-CL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9E90FC-DFBA-9D6E-5E21-99199B1E7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7533" y="1017725"/>
            <a:ext cx="2923201" cy="39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5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91CD8C2-53AD-A776-0068-E70CB07E0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</p:spPr>
      </p:pic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7680CFFB-6B50-42A4-8F11-4523AC3CE83D}"/>
              </a:ext>
            </a:extLst>
          </p:cNvPr>
          <p:cNvSpPr txBox="1">
            <a:spLocks/>
          </p:cNvSpPr>
          <p:nvPr/>
        </p:nvSpPr>
        <p:spPr>
          <a:xfrm>
            <a:off x="4641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rgbClr val="00497D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El crecimiento de la ciudad y su relato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A19033-702E-ED00-1297-D5F977229EBB}"/>
              </a:ext>
            </a:extLst>
          </p:cNvPr>
          <p:cNvSpPr txBox="1"/>
          <p:nvPr/>
        </p:nvSpPr>
        <p:spPr>
          <a:xfrm>
            <a:off x="657307" y="1771817"/>
            <a:ext cx="40670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i="0" u="none" strike="noStrike" dirty="0">
                <a:solidFill>
                  <a:srgbClr val="000000"/>
                </a:solidFill>
                <a:effectLst/>
                <a:latin typeface="Lato" panose="020F0502020204030204" pitchFamily="34" charset="0"/>
              </a:rPr>
              <a:t>“En el imaginario colectivo nacional, Santiago se expande aceleradamente hacia la periferia. Pero la evidencia indica lo contrario: Santiago ha comenzado un ciclo de crecimiento caracterizado por la densificación y la preferencia por vivir en el centro de la ciudad (Reseña </a:t>
            </a:r>
            <a:r>
              <a:rPr lang="es-CL" b="0" i="0" u="none" strike="noStrike" dirty="0" err="1">
                <a:solidFill>
                  <a:srgbClr val="000000"/>
                </a:solidFill>
                <a:effectLst/>
                <a:latin typeface="Lato" panose="020F0502020204030204" pitchFamily="34" charset="0"/>
              </a:rPr>
              <a:t>Infilling</a:t>
            </a:r>
            <a:r>
              <a:rPr lang="es-CL" b="0" i="0" u="none" strike="noStrike" dirty="0">
                <a:solidFill>
                  <a:srgbClr val="000000"/>
                </a:solidFill>
                <a:effectLst/>
                <a:latin typeface="Lato" panose="020F0502020204030204" pitchFamily="34" charset="0"/>
              </a:rPr>
              <a:t>, 2015)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08EBC8-CDB7-44A3-4C46-590B4EB73C73}"/>
              </a:ext>
            </a:extLst>
          </p:cNvPr>
          <p:cNvSpPr txBox="1"/>
          <p:nvPr/>
        </p:nvSpPr>
        <p:spPr>
          <a:xfrm>
            <a:off x="6166238" y="4912668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900" b="0" i="0" u="none" strike="noStrike" dirty="0">
                <a:solidFill>
                  <a:schemeClr val="bg1"/>
                </a:solidFill>
                <a:effectLst/>
                <a:latin typeface="Lato" panose="020F0502020204030204" pitchFamily="34" charset="0"/>
              </a:rPr>
              <a:t>Santa Cruz, </a:t>
            </a:r>
            <a:r>
              <a:rPr lang="es-CL" sz="900" b="0" i="0" u="none" strike="noStrike" dirty="0" err="1">
                <a:solidFill>
                  <a:schemeClr val="bg1"/>
                </a:solidFill>
                <a:effectLst/>
                <a:latin typeface="Lato" panose="020F0502020204030204" pitchFamily="34" charset="0"/>
              </a:rPr>
              <a:t>Poduje</a:t>
            </a:r>
            <a:r>
              <a:rPr lang="es-CL" sz="900" b="0" i="0" u="none" strike="noStrike" dirty="0">
                <a:solidFill>
                  <a:schemeClr val="bg1"/>
                </a:solidFill>
                <a:effectLst/>
                <a:latin typeface="Lato" panose="020F0502020204030204" pitchFamily="34" charset="0"/>
              </a:rPr>
              <a:t>, Martínez y </a:t>
            </a:r>
            <a:r>
              <a:rPr lang="es-CL" sz="900" b="0" i="0" u="none" strike="noStrike" dirty="0" err="1">
                <a:solidFill>
                  <a:schemeClr val="bg1"/>
                </a:solidFill>
                <a:effectLst/>
                <a:latin typeface="Lato" panose="020F0502020204030204" pitchFamily="34" charset="0"/>
              </a:rPr>
              <a:t>Jobet</a:t>
            </a:r>
            <a:r>
              <a:rPr lang="es-CL" sz="900" b="0" i="0" u="none" strike="noStrike" dirty="0">
                <a:solidFill>
                  <a:schemeClr val="bg1"/>
                </a:solidFill>
                <a:effectLst/>
                <a:latin typeface="Lato" panose="020F0502020204030204" pitchFamily="34" charset="0"/>
              </a:rPr>
              <a:t>, 2015 </a:t>
            </a:r>
            <a:endParaRPr lang="es-CL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8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050F199-3ABE-879B-11BF-6C8D5F0A9CF5}"/>
              </a:ext>
            </a:extLst>
          </p:cNvPr>
          <p:cNvGrpSpPr/>
          <p:nvPr/>
        </p:nvGrpSpPr>
        <p:grpSpPr>
          <a:xfrm>
            <a:off x="952502" y="0"/>
            <a:ext cx="8107200" cy="5143500"/>
            <a:chOff x="972002" y="214894"/>
            <a:chExt cx="8107200" cy="4928606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8667D03-34BA-5DEF-172A-D8823E771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002" y="214894"/>
              <a:ext cx="8107200" cy="4928606"/>
            </a:xfrm>
            <a:prstGeom prst="rect">
              <a:avLst/>
            </a:prstGeom>
          </p:spPr>
        </p:pic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F9D40E5C-549A-8D4A-3823-BFE5896BE6E7}"/>
                </a:ext>
              </a:extLst>
            </p:cNvPr>
            <p:cNvSpPr/>
            <p:nvPr/>
          </p:nvSpPr>
          <p:spPr>
            <a:xfrm>
              <a:off x="6120282" y="3747078"/>
              <a:ext cx="218364" cy="154675"/>
            </a:xfrm>
            <a:custGeom>
              <a:avLst/>
              <a:gdLst>
                <a:gd name="connsiteX0" fmla="*/ 195618 w 218364"/>
                <a:gd name="connsiteY0" fmla="*/ 40944 h 154675"/>
                <a:gd name="connsiteX1" fmla="*/ 27296 w 218364"/>
                <a:gd name="connsiteY1" fmla="*/ 0 h 154675"/>
                <a:gd name="connsiteX2" fmla="*/ 0 w 218364"/>
                <a:gd name="connsiteY2" fmla="*/ 104633 h 154675"/>
                <a:gd name="connsiteX3" fmla="*/ 200167 w 218364"/>
                <a:gd name="connsiteY3" fmla="*/ 154675 h 154675"/>
                <a:gd name="connsiteX4" fmla="*/ 218364 w 218364"/>
                <a:gd name="connsiteY4" fmla="*/ 113732 h 154675"/>
                <a:gd name="connsiteX5" fmla="*/ 195618 w 218364"/>
                <a:gd name="connsiteY5" fmla="*/ 40944 h 15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364" h="154675">
                  <a:moveTo>
                    <a:pt x="195618" y="40944"/>
                  </a:moveTo>
                  <a:lnTo>
                    <a:pt x="27296" y="0"/>
                  </a:lnTo>
                  <a:lnTo>
                    <a:pt x="0" y="104633"/>
                  </a:lnTo>
                  <a:lnTo>
                    <a:pt x="200167" y="154675"/>
                  </a:lnTo>
                  <a:lnTo>
                    <a:pt x="218364" y="113732"/>
                  </a:lnTo>
                  <a:lnTo>
                    <a:pt x="195618" y="40944"/>
                  </a:lnTo>
                  <a:close/>
                </a:path>
              </a:pathLst>
            </a:custGeom>
            <a:ln w="0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6D5E1C9-8FCF-0131-DBF8-4947C3A8220E}"/>
                </a:ext>
              </a:extLst>
            </p:cNvPr>
            <p:cNvSpPr/>
            <p:nvPr/>
          </p:nvSpPr>
          <p:spPr>
            <a:xfrm>
              <a:off x="6355307" y="3789528"/>
              <a:ext cx="172872" cy="118281"/>
            </a:xfrm>
            <a:custGeom>
              <a:avLst/>
              <a:gdLst>
                <a:gd name="connsiteX0" fmla="*/ 154675 w 172872"/>
                <a:gd name="connsiteY0" fmla="*/ 0 h 191069"/>
                <a:gd name="connsiteX1" fmla="*/ 13648 w 172872"/>
                <a:gd name="connsiteY1" fmla="*/ 22747 h 191069"/>
                <a:gd name="connsiteX2" fmla="*/ 9099 w 172872"/>
                <a:gd name="connsiteY2" fmla="*/ 81887 h 191069"/>
                <a:gd name="connsiteX3" fmla="*/ 40944 w 172872"/>
                <a:gd name="connsiteY3" fmla="*/ 86436 h 191069"/>
                <a:gd name="connsiteX4" fmla="*/ 13648 w 172872"/>
                <a:gd name="connsiteY4" fmla="*/ 109182 h 191069"/>
                <a:gd name="connsiteX5" fmla="*/ 0 w 172872"/>
                <a:gd name="connsiteY5" fmla="*/ 136478 h 191069"/>
                <a:gd name="connsiteX6" fmla="*/ 0 w 172872"/>
                <a:gd name="connsiteY6" fmla="*/ 136478 h 191069"/>
                <a:gd name="connsiteX7" fmla="*/ 13648 w 172872"/>
                <a:gd name="connsiteY7" fmla="*/ 191069 h 191069"/>
                <a:gd name="connsiteX8" fmla="*/ 172872 w 172872"/>
                <a:gd name="connsiteY8" fmla="*/ 163773 h 191069"/>
                <a:gd name="connsiteX9" fmla="*/ 154675 w 172872"/>
                <a:gd name="connsiteY9" fmla="*/ 0 h 19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2" h="191069">
                  <a:moveTo>
                    <a:pt x="154675" y="0"/>
                  </a:moveTo>
                  <a:lnTo>
                    <a:pt x="13648" y="22747"/>
                  </a:lnTo>
                  <a:lnTo>
                    <a:pt x="9099" y="81887"/>
                  </a:lnTo>
                  <a:lnTo>
                    <a:pt x="40944" y="86436"/>
                  </a:lnTo>
                  <a:lnTo>
                    <a:pt x="13648" y="109182"/>
                  </a:lnTo>
                  <a:lnTo>
                    <a:pt x="0" y="136478"/>
                  </a:lnTo>
                  <a:lnTo>
                    <a:pt x="0" y="136478"/>
                  </a:lnTo>
                  <a:lnTo>
                    <a:pt x="13648" y="191069"/>
                  </a:lnTo>
                  <a:lnTo>
                    <a:pt x="172872" y="163773"/>
                  </a:lnTo>
                  <a:lnTo>
                    <a:pt x="15467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370D9B6-33E6-DFDA-BB51-9F900A4DBBF9}"/>
              </a:ext>
            </a:extLst>
          </p:cNvPr>
          <p:cNvGrpSpPr/>
          <p:nvPr/>
        </p:nvGrpSpPr>
        <p:grpSpPr>
          <a:xfrm>
            <a:off x="7864502" y="2410614"/>
            <a:ext cx="1195200" cy="1339997"/>
            <a:chOff x="-446400" y="1339200"/>
            <a:chExt cx="1195200" cy="1339997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1D9D480-F917-F48A-CC50-54A5680CFD25}"/>
                </a:ext>
              </a:extLst>
            </p:cNvPr>
            <p:cNvSpPr/>
            <p:nvPr/>
          </p:nvSpPr>
          <p:spPr>
            <a:xfrm>
              <a:off x="-446400" y="1339200"/>
              <a:ext cx="1195200" cy="13399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/>
                <a:t>Simbología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3604B943-D2D5-85C6-4208-A1F55B1E43F8}"/>
                </a:ext>
              </a:extLst>
            </p:cNvPr>
            <p:cNvSpPr/>
            <p:nvPr/>
          </p:nvSpPr>
          <p:spPr>
            <a:xfrm>
              <a:off x="-259200" y="1706400"/>
              <a:ext cx="151200" cy="14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8BC366D-0866-EED7-021A-36314FADCA74}"/>
                </a:ext>
              </a:extLst>
            </p:cNvPr>
            <p:cNvSpPr/>
            <p:nvPr/>
          </p:nvSpPr>
          <p:spPr>
            <a:xfrm>
              <a:off x="-259200" y="1909200"/>
              <a:ext cx="151200" cy="14400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853D5CF-7AEA-DF95-1CFB-9DBF01901601}"/>
                </a:ext>
              </a:extLst>
            </p:cNvPr>
            <p:cNvSpPr/>
            <p:nvPr/>
          </p:nvSpPr>
          <p:spPr>
            <a:xfrm>
              <a:off x="-259200" y="2112000"/>
              <a:ext cx="151200" cy="144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87B83CC6-E044-0707-91F5-1455B9CA2EC3}"/>
                </a:ext>
              </a:extLst>
            </p:cNvPr>
            <p:cNvSpPr/>
            <p:nvPr/>
          </p:nvSpPr>
          <p:spPr>
            <a:xfrm>
              <a:off x="-259200" y="2301600"/>
              <a:ext cx="151200" cy="144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DBAC5F6E-A90F-AE1D-424D-9851EE809D24}"/>
                </a:ext>
              </a:extLst>
            </p:cNvPr>
            <p:cNvSpPr txBox="1"/>
            <p:nvPr/>
          </p:nvSpPr>
          <p:spPr>
            <a:xfrm>
              <a:off x="-144903" y="1639900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1992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97BBB81-DA5E-E1DB-B080-2F4BD413A719}"/>
                </a:ext>
              </a:extLst>
            </p:cNvPr>
            <p:cNvSpPr txBox="1"/>
            <p:nvPr/>
          </p:nvSpPr>
          <p:spPr>
            <a:xfrm>
              <a:off x="-144903" y="1835001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2002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F58677A-855E-962B-C3C7-5ABE0B504DAF}"/>
                </a:ext>
              </a:extLst>
            </p:cNvPr>
            <p:cNvSpPr txBox="1"/>
            <p:nvPr/>
          </p:nvSpPr>
          <p:spPr>
            <a:xfrm>
              <a:off x="-144903" y="2039701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2012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9B559A8-C2B8-C998-6D5D-C7E7A926D71D}"/>
                </a:ext>
              </a:extLst>
            </p:cNvPr>
            <p:cNvSpPr txBox="1"/>
            <p:nvPr/>
          </p:nvSpPr>
          <p:spPr>
            <a:xfrm>
              <a:off x="-144903" y="2235100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2020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D9473DEE-FC03-4F1F-BEC2-DEA3650E84E0}"/>
                </a:ext>
              </a:extLst>
            </p:cNvPr>
            <p:cNvSpPr txBox="1"/>
            <p:nvPr/>
          </p:nvSpPr>
          <p:spPr>
            <a:xfrm>
              <a:off x="-423025" y="1369824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Simbología</a:t>
              </a:r>
            </a:p>
          </p:txBody>
        </p:sp>
      </p:grpSp>
      <p:sp>
        <p:nvSpPr>
          <p:cNvPr id="25" name="Google Shape;60;p14">
            <a:extLst>
              <a:ext uri="{FF2B5EF4-FFF2-40B4-BE49-F238E27FC236}">
                <a16:creationId xmlns:a16="http://schemas.microsoft.com/office/drawing/2014/main" id="{92248944-22F0-A390-6DC6-9472E496AA12}"/>
              </a:ext>
            </a:extLst>
          </p:cNvPr>
          <p:cNvSpPr txBox="1">
            <a:spLocks/>
          </p:cNvSpPr>
          <p:nvPr/>
        </p:nvSpPr>
        <p:spPr>
          <a:xfrm>
            <a:off x="311700" y="459118"/>
            <a:ext cx="8520600" cy="572700"/>
          </a:xfrm>
          <a:prstGeom prst="rect">
            <a:avLst/>
          </a:prstGeom>
          <a:solidFill>
            <a:schemeClr val="lt1">
              <a:alpha val="38379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rgbClr val="00497D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El crecimiento de la ciudad y su relato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D5AEB6-7ABA-E3E6-2338-01734E6C720F}"/>
              </a:ext>
            </a:extLst>
          </p:cNvPr>
          <p:cNvSpPr txBox="1"/>
          <p:nvPr/>
        </p:nvSpPr>
        <p:spPr>
          <a:xfrm>
            <a:off x="6422243" y="4888453"/>
            <a:ext cx="2694969" cy="253916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s-CL" sz="1050" dirty="0"/>
              <a:t>Fuente: </a:t>
            </a:r>
            <a:r>
              <a:rPr lang="es-CL" sz="1050" dirty="0" err="1"/>
              <a:t>Fondecyt</a:t>
            </a:r>
            <a:r>
              <a:rPr lang="es-CL" sz="1050" dirty="0"/>
              <a:t> </a:t>
            </a:r>
            <a:r>
              <a:rPr lang="es-CL" sz="1050" dirty="0" err="1"/>
              <a:t>Ns</a:t>
            </a:r>
            <a:r>
              <a:rPr lang="es-CL" sz="1050" dirty="0"/>
              <a:t>: </a:t>
            </a:r>
            <a:r>
              <a:rPr lang="es-CL" sz="1050" b="0" i="0" u="none" strike="noStrike" dirty="0">
                <a:solidFill>
                  <a:srgbClr val="03122E"/>
                </a:solidFill>
                <a:effectLst/>
                <a:latin typeface="Roboto" panose="02000000000000000000" pitchFamily="2" charset="0"/>
              </a:rPr>
              <a:t>1141157 y 1161550</a:t>
            </a:r>
            <a:endParaRPr lang="es-CL" sz="1050" dirty="0"/>
          </a:p>
        </p:txBody>
      </p:sp>
    </p:spTree>
    <p:extLst>
      <p:ext uri="{BB962C8B-B14F-4D97-AF65-F5344CB8AC3E}">
        <p14:creationId xmlns:p14="http://schemas.microsoft.com/office/powerpoint/2010/main" val="252945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3242B35-64BD-3255-3F9D-C6D1DC4AD8CB}"/>
              </a:ext>
            </a:extLst>
          </p:cNvPr>
          <p:cNvGrpSpPr/>
          <p:nvPr/>
        </p:nvGrpSpPr>
        <p:grpSpPr>
          <a:xfrm>
            <a:off x="7864502" y="2484418"/>
            <a:ext cx="1195200" cy="1339997"/>
            <a:chOff x="-446400" y="1339200"/>
            <a:chExt cx="1195200" cy="1339997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B2AE0D4-CC2C-7682-0899-05CB1D51B96D}"/>
                </a:ext>
              </a:extLst>
            </p:cNvPr>
            <p:cNvSpPr/>
            <p:nvPr/>
          </p:nvSpPr>
          <p:spPr>
            <a:xfrm>
              <a:off x="-446400" y="1339200"/>
              <a:ext cx="1195200" cy="13399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/>
                <a:t>Simbología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A49C4A-F0ED-1587-AB26-6515123866B1}"/>
                </a:ext>
              </a:extLst>
            </p:cNvPr>
            <p:cNvSpPr/>
            <p:nvPr/>
          </p:nvSpPr>
          <p:spPr>
            <a:xfrm>
              <a:off x="-259200" y="1706400"/>
              <a:ext cx="151200" cy="14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69975E6-F380-2977-B5C1-99EDA8C676BD}"/>
                </a:ext>
              </a:extLst>
            </p:cNvPr>
            <p:cNvSpPr/>
            <p:nvPr/>
          </p:nvSpPr>
          <p:spPr>
            <a:xfrm>
              <a:off x="-259200" y="1909200"/>
              <a:ext cx="151200" cy="14400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E5941065-40E0-3275-4624-0A0D076FE2EC}"/>
                </a:ext>
              </a:extLst>
            </p:cNvPr>
            <p:cNvSpPr/>
            <p:nvPr/>
          </p:nvSpPr>
          <p:spPr>
            <a:xfrm>
              <a:off x="-259200" y="2112000"/>
              <a:ext cx="151200" cy="144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DD65686-491E-7404-DCC0-ACB187EB5314}"/>
                </a:ext>
              </a:extLst>
            </p:cNvPr>
            <p:cNvSpPr/>
            <p:nvPr/>
          </p:nvSpPr>
          <p:spPr>
            <a:xfrm>
              <a:off x="-259200" y="2301600"/>
              <a:ext cx="151200" cy="144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939347BA-E718-5B64-AC00-8EDC7802F279}"/>
                </a:ext>
              </a:extLst>
            </p:cNvPr>
            <p:cNvSpPr txBox="1"/>
            <p:nvPr/>
          </p:nvSpPr>
          <p:spPr>
            <a:xfrm>
              <a:off x="-144903" y="1639900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1992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09DA31A-4268-2D21-2845-8F431B17CE09}"/>
                </a:ext>
              </a:extLst>
            </p:cNvPr>
            <p:cNvSpPr txBox="1"/>
            <p:nvPr/>
          </p:nvSpPr>
          <p:spPr>
            <a:xfrm>
              <a:off x="-144903" y="1835001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2002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A0CF94-C0A5-B8D7-0559-C561EB4A38D8}"/>
                </a:ext>
              </a:extLst>
            </p:cNvPr>
            <p:cNvSpPr txBox="1"/>
            <p:nvPr/>
          </p:nvSpPr>
          <p:spPr>
            <a:xfrm>
              <a:off x="-144903" y="2039701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2012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FDF0B502-478A-59C9-D317-03B9F6B88AD1}"/>
                </a:ext>
              </a:extLst>
            </p:cNvPr>
            <p:cNvSpPr txBox="1"/>
            <p:nvPr/>
          </p:nvSpPr>
          <p:spPr>
            <a:xfrm>
              <a:off x="-144903" y="2235100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2020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98AD3D6-EEC6-1D2E-2529-D163ADF75059}"/>
                </a:ext>
              </a:extLst>
            </p:cNvPr>
            <p:cNvSpPr txBox="1"/>
            <p:nvPr/>
          </p:nvSpPr>
          <p:spPr>
            <a:xfrm>
              <a:off x="-423025" y="1369824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Simbología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073B3D6-8FDB-4D03-F907-55D78A8DBD18}"/>
              </a:ext>
            </a:extLst>
          </p:cNvPr>
          <p:cNvGrpSpPr/>
          <p:nvPr/>
        </p:nvGrpSpPr>
        <p:grpSpPr>
          <a:xfrm>
            <a:off x="952502" y="0"/>
            <a:ext cx="8107200" cy="5143500"/>
            <a:chOff x="972002" y="214894"/>
            <a:chExt cx="8107200" cy="492860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7C2AF83B-8814-F54A-2B87-C490D81B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002" y="214894"/>
              <a:ext cx="8107200" cy="4928606"/>
            </a:xfrm>
            <a:prstGeom prst="rect">
              <a:avLst/>
            </a:prstGeom>
          </p:spPr>
        </p:pic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1BDB904C-4C40-9EF7-969D-F9CC006676E3}"/>
                </a:ext>
              </a:extLst>
            </p:cNvPr>
            <p:cNvSpPr/>
            <p:nvPr/>
          </p:nvSpPr>
          <p:spPr>
            <a:xfrm>
              <a:off x="6120282" y="3747078"/>
              <a:ext cx="218364" cy="154675"/>
            </a:xfrm>
            <a:custGeom>
              <a:avLst/>
              <a:gdLst>
                <a:gd name="connsiteX0" fmla="*/ 195618 w 218364"/>
                <a:gd name="connsiteY0" fmla="*/ 40944 h 154675"/>
                <a:gd name="connsiteX1" fmla="*/ 27296 w 218364"/>
                <a:gd name="connsiteY1" fmla="*/ 0 h 154675"/>
                <a:gd name="connsiteX2" fmla="*/ 0 w 218364"/>
                <a:gd name="connsiteY2" fmla="*/ 104633 h 154675"/>
                <a:gd name="connsiteX3" fmla="*/ 200167 w 218364"/>
                <a:gd name="connsiteY3" fmla="*/ 154675 h 154675"/>
                <a:gd name="connsiteX4" fmla="*/ 218364 w 218364"/>
                <a:gd name="connsiteY4" fmla="*/ 113732 h 154675"/>
                <a:gd name="connsiteX5" fmla="*/ 195618 w 218364"/>
                <a:gd name="connsiteY5" fmla="*/ 40944 h 15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364" h="154675">
                  <a:moveTo>
                    <a:pt x="195618" y="40944"/>
                  </a:moveTo>
                  <a:lnTo>
                    <a:pt x="27296" y="0"/>
                  </a:lnTo>
                  <a:lnTo>
                    <a:pt x="0" y="104633"/>
                  </a:lnTo>
                  <a:lnTo>
                    <a:pt x="200167" y="154675"/>
                  </a:lnTo>
                  <a:lnTo>
                    <a:pt x="218364" y="113732"/>
                  </a:lnTo>
                  <a:lnTo>
                    <a:pt x="195618" y="40944"/>
                  </a:lnTo>
                  <a:close/>
                </a:path>
              </a:pathLst>
            </a:custGeom>
            <a:ln w="0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21630C1F-3212-02F6-DDC5-A290F2E11FF2}"/>
                </a:ext>
              </a:extLst>
            </p:cNvPr>
            <p:cNvSpPr/>
            <p:nvPr/>
          </p:nvSpPr>
          <p:spPr>
            <a:xfrm>
              <a:off x="6355307" y="3789528"/>
              <a:ext cx="172872" cy="118281"/>
            </a:xfrm>
            <a:custGeom>
              <a:avLst/>
              <a:gdLst>
                <a:gd name="connsiteX0" fmla="*/ 154675 w 172872"/>
                <a:gd name="connsiteY0" fmla="*/ 0 h 191069"/>
                <a:gd name="connsiteX1" fmla="*/ 13648 w 172872"/>
                <a:gd name="connsiteY1" fmla="*/ 22747 h 191069"/>
                <a:gd name="connsiteX2" fmla="*/ 9099 w 172872"/>
                <a:gd name="connsiteY2" fmla="*/ 81887 h 191069"/>
                <a:gd name="connsiteX3" fmla="*/ 40944 w 172872"/>
                <a:gd name="connsiteY3" fmla="*/ 86436 h 191069"/>
                <a:gd name="connsiteX4" fmla="*/ 13648 w 172872"/>
                <a:gd name="connsiteY4" fmla="*/ 109182 h 191069"/>
                <a:gd name="connsiteX5" fmla="*/ 0 w 172872"/>
                <a:gd name="connsiteY5" fmla="*/ 136478 h 191069"/>
                <a:gd name="connsiteX6" fmla="*/ 0 w 172872"/>
                <a:gd name="connsiteY6" fmla="*/ 136478 h 191069"/>
                <a:gd name="connsiteX7" fmla="*/ 13648 w 172872"/>
                <a:gd name="connsiteY7" fmla="*/ 191069 h 191069"/>
                <a:gd name="connsiteX8" fmla="*/ 172872 w 172872"/>
                <a:gd name="connsiteY8" fmla="*/ 163773 h 191069"/>
                <a:gd name="connsiteX9" fmla="*/ 154675 w 172872"/>
                <a:gd name="connsiteY9" fmla="*/ 0 h 19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2" h="191069">
                  <a:moveTo>
                    <a:pt x="154675" y="0"/>
                  </a:moveTo>
                  <a:lnTo>
                    <a:pt x="13648" y="22747"/>
                  </a:lnTo>
                  <a:lnTo>
                    <a:pt x="9099" y="81887"/>
                  </a:lnTo>
                  <a:lnTo>
                    <a:pt x="40944" y="86436"/>
                  </a:lnTo>
                  <a:lnTo>
                    <a:pt x="13648" y="109182"/>
                  </a:lnTo>
                  <a:lnTo>
                    <a:pt x="0" y="136478"/>
                  </a:lnTo>
                  <a:lnTo>
                    <a:pt x="0" y="136478"/>
                  </a:lnTo>
                  <a:lnTo>
                    <a:pt x="13648" y="191069"/>
                  </a:lnTo>
                  <a:lnTo>
                    <a:pt x="172872" y="163773"/>
                  </a:lnTo>
                  <a:lnTo>
                    <a:pt x="15467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F46B83D-3EB4-159A-2337-A46CEA177559}"/>
              </a:ext>
            </a:extLst>
          </p:cNvPr>
          <p:cNvGrpSpPr/>
          <p:nvPr/>
        </p:nvGrpSpPr>
        <p:grpSpPr>
          <a:xfrm>
            <a:off x="7864502" y="2410614"/>
            <a:ext cx="1195200" cy="1339997"/>
            <a:chOff x="-446400" y="1339200"/>
            <a:chExt cx="1195200" cy="1339997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FC325474-E02C-1A7E-3623-198031DA3BEE}"/>
                </a:ext>
              </a:extLst>
            </p:cNvPr>
            <p:cNvSpPr/>
            <p:nvPr/>
          </p:nvSpPr>
          <p:spPr>
            <a:xfrm>
              <a:off x="-446400" y="1339200"/>
              <a:ext cx="1195200" cy="13399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/>
                <a:t>Simbología</a:t>
              </a: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D9EC52EA-56A3-97ED-A284-4E647BA1080A}"/>
                </a:ext>
              </a:extLst>
            </p:cNvPr>
            <p:cNvSpPr/>
            <p:nvPr/>
          </p:nvSpPr>
          <p:spPr>
            <a:xfrm>
              <a:off x="-259200" y="1706400"/>
              <a:ext cx="151200" cy="14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0CAEDAAF-0993-D5D8-0B17-E1539BD06D50}"/>
                </a:ext>
              </a:extLst>
            </p:cNvPr>
            <p:cNvSpPr/>
            <p:nvPr/>
          </p:nvSpPr>
          <p:spPr>
            <a:xfrm>
              <a:off x="-259200" y="1909200"/>
              <a:ext cx="151200" cy="14400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E9163F0D-E95F-BE85-17E1-47BA3ED2B831}"/>
                </a:ext>
              </a:extLst>
            </p:cNvPr>
            <p:cNvSpPr/>
            <p:nvPr/>
          </p:nvSpPr>
          <p:spPr>
            <a:xfrm>
              <a:off x="-259200" y="2112000"/>
              <a:ext cx="151200" cy="144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DF850701-7799-E86F-7527-3C3A1BF67E8E}"/>
                </a:ext>
              </a:extLst>
            </p:cNvPr>
            <p:cNvSpPr/>
            <p:nvPr/>
          </p:nvSpPr>
          <p:spPr>
            <a:xfrm>
              <a:off x="-259200" y="2301600"/>
              <a:ext cx="151200" cy="144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FDBE9540-9140-742E-1A8E-2439A2CA4F22}"/>
                </a:ext>
              </a:extLst>
            </p:cNvPr>
            <p:cNvSpPr txBox="1"/>
            <p:nvPr/>
          </p:nvSpPr>
          <p:spPr>
            <a:xfrm>
              <a:off x="-144903" y="1639900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1992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FCCD4AB-8856-6BEC-9986-CEC57414227E}"/>
                </a:ext>
              </a:extLst>
            </p:cNvPr>
            <p:cNvSpPr txBox="1"/>
            <p:nvPr/>
          </p:nvSpPr>
          <p:spPr>
            <a:xfrm>
              <a:off x="-144903" y="1835001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2002</a:t>
              </a: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27807B27-AA87-B642-0D72-92BD3CB12D9F}"/>
                </a:ext>
              </a:extLst>
            </p:cNvPr>
            <p:cNvSpPr txBox="1"/>
            <p:nvPr/>
          </p:nvSpPr>
          <p:spPr>
            <a:xfrm>
              <a:off x="-144903" y="2039701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2012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4A5EBD8-EECB-584E-3DE3-6C2B83071B49}"/>
                </a:ext>
              </a:extLst>
            </p:cNvPr>
            <p:cNvSpPr txBox="1"/>
            <p:nvPr/>
          </p:nvSpPr>
          <p:spPr>
            <a:xfrm>
              <a:off x="-144903" y="2235100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2020</a:t>
              </a: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05DD7908-678A-B5F4-9AF1-85F4933822DF}"/>
                </a:ext>
              </a:extLst>
            </p:cNvPr>
            <p:cNvSpPr txBox="1"/>
            <p:nvPr/>
          </p:nvSpPr>
          <p:spPr>
            <a:xfrm>
              <a:off x="-423025" y="1369824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Simbología</a:t>
              </a:r>
            </a:p>
          </p:txBody>
        </p:sp>
      </p:grpSp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0E993908-5B54-2D85-C5B5-77FE4A2FD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28921"/>
              </p:ext>
            </p:extLst>
          </p:nvPr>
        </p:nvGraphicFramePr>
        <p:xfrm>
          <a:off x="64798" y="1497600"/>
          <a:ext cx="4018227" cy="18136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3241">
                  <a:extLst>
                    <a:ext uri="{9D8B030D-6E8A-4147-A177-3AD203B41FA5}">
                      <a16:colId xmlns:a16="http://schemas.microsoft.com/office/drawing/2014/main" val="206577235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3539522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132529362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096287991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1070807207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val="4217907336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val="2032489596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val="3550784402"/>
                    </a:ext>
                  </a:extLst>
                </a:gridCol>
              </a:tblGrid>
              <a:tr h="306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Superficie en há</a:t>
                      </a:r>
                      <a:endParaRPr lang="es-CL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L" sz="1000" u="none" strike="noStrike">
                          <a:solidFill>
                            <a:schemeClr val="tx1"/>
                          </a:solidFill>
                          <a:effectLst/>
                        </a:rPr>
                        <a:t>Crecimiento en há</a:t>
                      </a:r>
                      <a:endParaRPr lang="es-CL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19682"/>
                  </a:ext>
                </a:extLst>
              </a:tr>
              <a:tr h="3759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Tipo crecimiento</a:t>
                      </a:r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1992</a:t>
                      </a:r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2002</a:t>
                      </a:r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1992-2002</a:t>
                      </a:r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2002-2012</a:t>
                      </a:r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2012-2020</a:t>
                      </a:r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185297"/>
                  </a:ext>
                </a:extLst>
              </a:tr>
              <a:tr h="392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Mancha urbana continua</a:t>
                      </a:r>
                      <a:endParaRPr lang="es-C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50.191</a:t>
                      </a:r>
                      <a:endParaRPr lang="es-C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61.264</a:t>
                      </a:r>
                      <a:endParaRPr lang="es-C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72.913</a:t>
                      </a:r>
                      <a:endParaRPr lang="es-C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84.865</a:t>
                      </a:r>
                      <a:endParaRPr lang="es-C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11.073</a:t>
                      </a:r>
                      <a:endParaRPr lang="es-C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11.649</a:t>
                      </a:r>
                      <a:endParaRPr lang="es-CL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11.924</a:t>
                      </a:r>
                      <a:endParaRPr lang="es-CL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30201"/>
                  </a:ext>
                </a:extLst>
              </a:tr>
              <a:tr h="408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Crecimiento disperso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1.615</a:t>
                      </a:r>
                      <a:endParaRPr lang="es-C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7.083</a:t>
                      </a:r>
                      <a:endParaRPr lang="es-C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12.986</a:t>
                      </a:r>
                      <a:endParaRPr lang="es-C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21.466</a:t>
                      </a:r>
                      <a:endParaRPr lang="es-C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5.467</a:t>
                      </a:r>
                      <a:endParaRPr lang="es-C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5.903</a:t>
                      </a:r>
                      <a:endParaRPr lang="es-CL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8.433</a:t>
                      </a:r>
                      <a:endParaRPr lang="es-CL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6288"/>
                  </a:ext>
                </a:extLst>
              </a:tr>
              <a:tr h="3304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L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51.807</a:t>
                      </a:r>
                      <a:endParaRPr lang="es-CL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68.347</a:t>
                      </a:r>
                      <a:endParaRPr lang="es-CL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85.900</a:t>
                      </a:r>
                      <a:endParaRPr lang="es-CL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106.331</a:t>
                      </a:r>
                      <a:endParaRPr lang="es-CL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16.540</a:t>
                      </a:r>
                      <a:endParaRPr lang="es-CL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>
                          <a:solidFill>
                            <a:schemeClr val="tx1"/>
                          </a:solidFill>
                          <a:effectLst/>
                        </a:rPr>
                        <a:t>17.552</a:t>
                      </a:r>
                      <a:endParaRPr lang="es-CL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20.357</a:t>
                      </a:r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18552"/>
                  </a:ext>
                </a:extLst>
              </a:tr>
            </a:tbl>
          </a:graphicData>
        </a:graphic>
      </p:graphicFrame>
      <p:sp>
        <p:nvSpPr>
          <p:cNvPr id="35" name="Google Shape;60;p14">
            <a:extLst>
              <a:ext uri="{FF2B5EF4-FFF2-40B4-BE49-F238E27FC236}">
                <a16:creationId xmlns:a16="http://schemas.microsoft.com/office/drawing/2014/main" id="{2FE24019-B9ED-637A-ACA8-C503721D4BC1}"/>
              </a:ext>
            </a:extLst>
          </p:cNvPr>
          <p:cNvSpPr txBox="1">
            <a:spLocks/>
          </p:cNvSpPr>
          <p:nvPr/>
        </p:nvSpPr>
        <p:spPr>
          <a:xfrm>
            <a:off x="311700" y="459118"/>
            <a:ext cx="8520600" cy="572700"/>
          </a:xfrm>
          <a:prstGeom prst="rect">
            <a:avLst/>
          </a:prstGeom>
          <a:solidFill>
            <a:schemeClr val="lt1">
              <a:alpha val="38379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rgbClr val="00497D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El crecimiento de la ciudad y su relato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FF03ADE-E24F-676C-2154-749A89AA9CC8}"/>
              </a:ext>
            </a:extLst>
          </p:cNvPr>
          <p:cNvSpPr txBox="1"/>
          <p:nvPr/>
        </p:nvSpPr>
        <p:spPr>
          <a:xfrm>
            <a:off x="64798" y="3390248"/>
            <a:ext cx="3275256" cy="230832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s-CL" sz="900" dirty="0"/>
              <a:t>Fuente: Elaboración propia </a:t>
            </a:r>
            <a:r>
              <a:rPr lang="es-CL" sz="900" dirty="0" err="1"/>
              <a:t>Fondecyt</a:t>
            </a:r>
            <a:r>
              <a:rPr lang="es-CL" sz="900" dirty="0"/>
              <a:t> </a:t>
            </a:r>
            <a:r>
              <a:rPr lang="es-CL" sz="900" dirty="0" err="1"/>
              <a:t>Nº</a:t>
            </a:r>
            <a:r>
              <a:rPr lang="es-CL" sz="900" dirty="0"/>
              <a:t> </a:t>
            </a:r>
            <a:r>
              <a:rPr lang="es-CL" sz="900" b="0" i="0" u="none" strike="noStrike" dirty="0">
                <a:solidFill>
                  <a:srgbClr val="03122E"/>
                </a:solidFill>
                <a:effectLst/>
                <a:latin typeface="Roboto" panose="02000000000000000000" pitchFamily="2" charset="0"/>
              </a:rPr>
              <a:t>1141157 y 1161550</a:t>
            </a:r>
            <a:endParaRPr lang="es-CL" sz="900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5896691-22C9-5321-DAD5-FECBDB0F680C}"/>
              </a:ext>
            </a:extLst>
          </p:cNvPr>
          <p:cNvSpPr txBox="1"/>
          <p:nvPr/>
        </p:nvSpPr>
        <p:spPr>
          <a:xfrm>
            <a:off x="6422243" y="4888453"/>
            <a:ext cx="2694969" cy="253916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s-CL" sz="1050" dirty="0"/>
              <a:t>Fuente: </a:t>
            </a:r>
            <a:r>
              <a:rPr lang="es-CL" sz="1050" dirty="0" err="1"/>
              <a:t>Fondecyt</a:t>
            </a:r>
            <a:r>
              <a:rPr lang="es-CL" sz="1050" dirty="0"/>
              <a:t> </a:t>
            </a:r>
            <a:r>
              <a:rPr lang="es-CL" sz="1050" dirty="0" err="1"/>
              <a:t>Ns</a:t>
            </a:r>
            <a:r>
              <a:rPr lang="es-CL" sz="1050" dirty="0"/>
              <a:t>: </a:t>
            </a:r>
            <a:r>
              <a:rPr lang="es-CL" sz="1050" b="0" i="0" u="none" strike="noStrike" dirty="0">
                <a:solidFill>
                  <a:srgbClr val="03122E"/>
                </a:solidFill>
                <a:effectLst/>
                <a:latin typeface="Roboto" panose="02000000000000000000" pitchFamily="2" charset="0"/>
              </a:rPr>
              <a:t>1141157 y 1161550</a:t>
            </a:r>
            <a:endParaRPr lang="es-CL" sz="1050" dirty="0"/>
          </a:p>
        </p:txBody>
      </p:sp>
    </p:spTree>
    <p:extLst>
      <p:ext uri="{BB962C8B-B14F-4D97-AF65-F5344CB8AC3E}">
        <p14:creationId xmlns:p14="http://schemas.microsoft.com/office/powerpoint/2010/main" val="95744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4">
            <a:extLst>
              <a:ext uri="{FF2B5EF4-FFF2-40B4-BE49-F238E27FC236}">
                <a16:creationId xmlns:a16="http://schemas.microsoft.com/office/drawing/2014/main" id="{D64CF769-A9C4-8857-97D0-9E16000D6445}"/>
              </a:ext>
            </a:extLst>
          </p:cNvPr>
          <p:cNvSpPr txBox="1">
            <a:spLocks/>
          </p:cNvSpPr>
          <p:nvPr/>
        </p:nvSpPr>
        <p:spPr>
          <a:xfrm>
            <a:off x="311700" y="459118"/>
            <a:ext cx="8520600" cy="572700"/>
          </a:xfrm>
          <a:prstGeom prst="rect">
            <a:avLst/>
          </a:prstGeom>
          <a:solidFill>
            <a:schemeClr val="lt1">
              <a:alpha val="38379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rgbClr val="00497D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¿Quiénes compran suelo?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DF04E40-2EB3-84FB-70A3-850CA6128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851074"/>
              </p:ext>
            </p:extLst>
          </p:nvPr>
        </p:nvGraphicFramePr>
        <p:xfrm>
          <a:off x="311700" y="1266026"/>
          <a:ext cx="3846232" cy="235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D537E51-05DD-D0E3-6621-A960B000EF9A}"/>
              </a:ext>
            </a:extLst>
          </p:cNvPr>
          <p:cNvSpPr txBox="1"/>
          <p:nvPr/>
        </p:nvSpPr>
        <p:spPr>
          <a:xfrm>
            <a:off x="4624449" y="3971578"/>
            <a:ext cx="3807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Monto transado 2011-2021= (</a:t>
            </a:r>
            <a:r>
              <a:rPr lang="es-CL" dirty="0" err="1"/>
              <a:t>UFsM</a:t>
            </a:r>
            <a:r>
              <a:rPr lang="es-CL" dirty="0"/>
              <a:t>) 542.948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8B4159-08C4-72B5-CCAB-586692F3CFED}"/>
              </a:ext>
            </a:extLst>
          </p:cNvPr>
          <p:cNvSpPr txBox="1"/>
          <p:nvPr/>
        </p:nvSpPr>
        <p:spPr>
          <a:xfrm>
            <a:off x="581196" y="4545475"/>
            <a:ext cx="2706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Superficie transada= 18.153 </a:t>
            </a:r>
            <a:r>
              <a:rPr lang="es-CL" dirty="0" err="1"/>
              <a:t>Há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7242B9-A942-C2E8-49C0-B75570D132BA}"/>
              </a:ext>
            </a:extLst>
          </p:cNvPr>
          <p:cNvSpPr txBox="1"/>
          <p:nvPr/>
        </p:nvSpPr>
        <p:spPr>
          <a:xfrm>
            <a:off x="641131" y="3998200"/>
            <a:ext cx="2735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Total de transacciones = 27.903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81A8710-AD8B-3E36-19BF-F3F6714CD1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485165"/>
              </p:ext>
            </p:extLst>
          </p:nvPr>
        </p:nvGraphicFramePr>
        <p:xfrm>
          <a:off x="4572000" y="1266026"/>
          <a:ext cx="4004235" cy="235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B23B103-8053-4FDA-3FFC-5E5928F427AD}"/>
              </a:ext>
            </a:extLst>
          </p:cNvPr>
          <p:cNvSpPr txBox="1"/>
          <p:nvPr/>
        </p:nvSpPr>
        <p:spPr>
          <a:xfrm>
            <a:off x="6798240" y="423751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$18.900.997.186.400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AA7D80-3670-C6CF-3FD7-48B573F5A149}"/>
              </a:ext>
            </a:extLst>
          </p:cNvPr>
          <p:cNvSpPr txBox="1"/>
          <p:nvPr/>
        </p:nvSpPr>
        <p:spPr>
          <a:xfrm>
            <a:off x="6860988" y="4545475"/>
            <a:ext cx="5716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$US 20.544.562.159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8E0F8C0-A074-5370-FCBF-63C971F37127}"/>
              </a:ext>
            </a:extLst>
          </p:cNvPr>
          <p:cNvSpPr txBox="1"/>
          <p:nvPr/>
        </p:nvSpPr>
        <p:spPr>
          <a:xfrm>
            <a:off x="227106" y="3620498"/>
            <a:ext cx="15055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" dirty="0"/>
              <a:t>Fuente: </a:t>
            </a:r>
            <a:r>
              <a:rPr lang="es-CL" sz="800" dirty="0" err="1"/>
              <a:t>Inciti</a:t>
            </a:r>
            <a:r>
              <a:rPr lang="es-CL" sz="800" dirty="0"/>
              <a:t> en base a CBR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65DD86-601B-5DEC-C07F-B94066B48042}"/>
              </a:ext>
            </a:extLst>
          </p:cNvPr>
          <p:cNvSpPr txBox="1"/>
          <p:nvPr/>
        </p:nvSpPr>
        <p:spPr>
          <a:xfrm>
            <a:off x="4491318" y="3668333"/>
            <a:ext cx="15055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" dirty="0"/>
              <a:t>Fuente: </a:t>
            </a:r>
            <a:r>
              <a:rPr lang="es-CL" sz="800" dirty="0" err="1"/>
              <a:t>Inciti</a:t>
            </a:r>
            <a:r>
              <a:rPr lang="es-CL" sz="800" dirty="0"/>
              <a:t> en base a CBR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B9C5E14-ABA1-D093-B1BA-61A1C9F07A1D}"/>
              </a:ext>
            </a:extLst>
          </p:cNvPr>
          <p:cNvSpPr txBox="1"/>
          <p:nvPr/>
        </p:nvSpPr>
        <p:spPr>
          <a:xfrm>
            <a:off x="221688" y="1025829"/>
            <a:ext cx="3834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/>
              <a:t>Transacciones  y superficie transada en Santiago (&gt;1.000m2)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035569-1ECC-0C3D-F801-9FE4C8699785}"/>
              </a:ext>
            </a:extLst>
          </p:cNvPr>
          <p:cNvSpPr txBox="1"/>
          <p:nvPr/>
        </p:nvSpPr>
        <p:spPr>
          <a:xfrm>
            <a:off x="4491318" y="1005807"/>
            <a:ext cx="32319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/>
              <a:t>Montos transados en Santiago (</a:t>
            </a:r>
            <a:r>
              <a:rPr lang="es-CL" sz="1050" dirty="0" err="1"/>
              <a:t>UFsM</a:t>
            </a:r>
            <a:r>
              <a:rPr lang="es-CL" sz="1050" dirty="0"/>
              <a:t>) (&gt;1.000m2)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2D1A01C-659A-0356-D526-3835980636DB}"/>
              </a:ext>
            </a:extLst>
          </p:cNvPr>
          <p:cNvSpPr txBox="1"/>
          <p:nvPr/>
        </p:nvSpPr>
        <p:spPr>
          <a:xfrm>
            <a:off x="224323" y="4271838"/>
            <a:ext cx="6289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Promedio de transacciones = 2.790 anuales </a:t>
            </a:r>
          </a:p>
        </p:txBody>
      </p:sp>
    </p:spTree>
    <p:extLst>
      <p:ext uri="{BB962C8B-B14F-4D97-AF65-F5344CB8AC3E}">
        <p14:creationId xmlns:p14="http://schemas.microsoft.com/office/powerpoint/2010/main" val="233804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BACDB61-5AAF-4787-24A8-81D189CC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511" y="0"/>
            <a:ext cx="6401489" cy="51435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5DE3585-3D6A-1D97-BB14-1AF03F3A9274}"/>
              </a:ext>
            </a:extLst>
          </p:cNvPr>
          <p:cNvSpPr txBox="1"/>
          <p:nvPr/>
        </p:nvSpPr>
        <p:spPr>
          <a:xfrm>
            <a:off x="444996" y="3717651"/>
            <a:ext cx="24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FF0000"/>
                </a:solidFill>
              </a:rPr>
              <a:t>57% del suelo transado entre 2011 y 2021 ¡¡¡¡¡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FAF69B7-E191-A6F8-3D6F-3FC67983A1EE}"/>
              </a:ext>
            </a:extLst>
          </p:cNvPr>
          <p:cNvGrpSpPr/>
          <p:nvPr/>
        </p:nvGrpSpPr>
        <p:grpSpPr>
          <a:xfrm>
            <a:off x="7842902" y="1421494"/>
            <a:ext cx="1195200" cy="1339997"/>
            <a:chOff x="-446400" y="1339200"/>
            <a:chExt cx="1195200" cy="1339997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91E3151-C54C-535D-26DE-2DFD23CBB391}"/>
                </a:ext>
              </a:extLst>
            </p:cNvPr>
            <p:cNvSpPr/>
            <p:nvPr/>
          </p:nvSpPr>
          <p:spPr>
            <a:xfrm>
              <a:off x="-446400" y="1339200"/>
              <a:ext cx="1195200" cy="13399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/>
                <a:t>Simbología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DABF323-04AE-D787-72F0-6C17D5BEE996}"/>
                </a:ext>
              </a:extLst>
            </p:cNvPr>
            <p:cNvSpPr/>
            <p:nvPr/>
          </p:nvSpPr>
          <p:spPr>
            <a:xfrm>
              <a:off x="-259200" y="1706400"/>
              <a:ext cx="151200" cy="14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7C6849F-A49F-782D-47CD-370630A16C3F}"/>
                </a:ext>
              </a:extLst>
            </p:cNvPr>
            <p:cNvSpPr/>
            <p:nvPr/>
          </p:nvSpPr>
          <p:spPr>
            <a:xfrm>
              <a:off x="-259200" y="1909200"/>
              <a:ext cx="151200" cy="14400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57AE2A6-C8E7-D8E6-7DB2-A2EADAEE0A1C}"/>
                </a:ext>
              </a:extLst>
            </p:cNvPr>
            <p:cNvSpPr/>
            <p:nvPr/>
          </p:nvSpPr>
          <p:spPr>
            <a:xfrm>
              <a:off x="-259200" y="2112000"/>
              <a:ext cx="151200" cy="144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7170474-D9FA-9DEE-49A3-6B36F80560A5}"/>
                </a:ext>
              </a:extLst>
            </p:cNvPr>
            <p:cNvSpPr/>
            <p:nvPr/>
          </p:nvSpPr>
          <p:spPr>
            <a:xfrm>
              <a:off x="-259200" y="2301600"/>
              <a:ext cx="151200" cy="144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5C0C529-2908-BB21-3EFF-6D0AA27F51B3}"/>
                </a:ext>
              </a:extLst>
            </p:cNvPr>
            <p:cNvSpPr txBox="1"/>
            <p:nvPr/>
          </p:nvSpPr>
          <p:spPr>
            <a:xfrm>
              <a:off x="-144903" y="1639900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1992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DCB6F405-7AE8-140B-CE3D-A00AC7E74CCF}"/>
                </a:ext>
              </a:extLst>
            </p:cNvPr>
            <p:cNvSpPr txBox="1"/>
            <p:nvPr/>
          </p:nvSpPr>
          <p:spPr>
            <a:xfrm>
              <a:off x="-144903" y="1835001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2002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1D17B0EB-2FE0-B28B-FE55-A8D1AE37C279}"/>
                </a:ext>
              </a:extLst>
            </p:cNvPr>
            <p:cNvSpPr txBox="1"/>
            <p:nvPr/>
          </p:nvSpPr>
          <p:spPr>
            <a:xfrm>
              <a:off x="-144903" y="2039701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2012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41FDDB8A-DE4A-8662-064E-F7E714202782}"/>
                </a:ext>
              </a:extLst>
            </p:cNvPr>
            <p:cNvSpPr txBox="1"/>
            <p:nvPr/>
          </p:nvSpPr>
          <p:spPr>
            <a:xfrm>
              <a:off x="-144903" y="2235100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2020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7A61D6C6-978C-8F9B-3031-59F918057826}"/>
                </a:ext>
              </a:extLst>
            </p:cNvPr>
            <p:cNvSpPr txBox="1"/>
            <p:nvPr/>
          </p:nvSpPr>
          <p:spPr>
            <a:xfrm>
              <a:off x="-423025" y="1369824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/>
                <a:t>Simbología</a:t>
              </a:r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9B0D2D8-5964-0A93-0155-84E7F3F4E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11346"/>
              </p:ext>
            </p:extLst>
          </p:nvPr>
        </p:nvGraphicFramePr>
        <p:xfrm>
          <a:off x="56087" y="1367322"/>
          <a:ext cx="5440392" cy="1900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0594">
                  <a:extLst>
                    <a:ext uri="{9D8B030D-6E8A-4147-A177-3AD203B41FA5}">
                      <a16:colId xmlns:a16="http://schemas.microsoft.com/office/drawing/2014/main" val="3133188671"/>
                    </a:ext>
                  </a:extLst>
                </a:gridCol>
                <a:gridCol w="741182">
                  <a:extLst>
                    <a:ext uri="{9D8B030D-6E8A-4147-A177-3AD203B41FA5}">
                      <a16:colId xmlns:a16="http://schemas.microsoft.com/office/drawing/2014/main" val="2624403782"/>
                    </a:ext>
                  </a:extLst>
                </a:gridCol>
                <a:gridCol w="672885">
                  <a:extLst>
                    <a:ext uri="{9D8B030D-6E8A-4147-A177-3AD203B41FA5}">
                      <a16:colId xmlns:a16="http://schemas.microsoft.com/office/drawing/2014/main" val="1805100368"/>
                    </a:ext>
                  </a:extLst>
                </a:gridCol>
                <a:gridCol w="674000">
                  <a:extLst>
                    <a:ext uri="{9D8B030D-6E8A-4147-A177-3AD203B41FA5}">
                      <a16:colId xmlns:a16="http://schemas.microsoft.com/office/drawing/2014/main" val="2445988051"/>
                    </a:ext>
                  </a:extLst>
                </a:gridCol>
                <a:gridCol w="898192">
                  <a:extLst>
                    <a:ext uri="{9D8B030D-6E8A-4147-A177-3AD203B41FA5}">
                      <a16:colId xmlns:a16="http://schemas.microsoft.com/office/drawing/2014/main" val="3255787562"/>
                    </a:ext>
                  </a:extLst>
                </a:gridCol>
                <a:gridCol w="885646">
                  <a:extLst>
                    <a:ext uri="{9D8B030D-6E8A-4147-A177-3AD203B41FA5}">
                      <a16:colId xmlns:a16="http://schemas.microsoft.com/office/drawing/2014/main" val="87926620"/>
                    </a:ext>
                  </a:extLst>
                </a:gridCol>
                <a:gridCol w="597893">
                  <a:extLst>
                    <a:ext uri="{9D8B030D-6E8A-4147-A177-3AD203B41FA5}">
                      <a16:colId xmlns:a16="http://schemas.microsoft.com/office/drawing/2014/main" val="3798639545"/>
                    </a:ext>
                  </a:extLst>
                </a:gridCol>
              </a:tblGrid>
              <a:tr h="196906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Compradores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685303"/>
                  </a:ext>
                </a:extLst>
              </a:tr>
              <a:tr h="324895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u="none" strike="noStrike" dirty="0">
                          <a:effectLst/>
                        </a:rPr>
                        <a:t>Comunas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% respecto </a:t>
                      </a:r>
                    </a:p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al total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Estado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 err="1">
                          <a:effectLst/>
                        </a:rPr>
                        <a:t>ONGs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Empresas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Particulares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Otros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230743"/>
                  </a:ext>
                </a:extLst>
              </a:tr>
              <a:tr h="196906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Colina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22,7%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0,2%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0,2%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40,7%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58,9%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0,0%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841078"/>
                  </a:ext>
                </a:extLst>
              </a:tr>
              <a:tr h="196906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Lampa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16,7%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1,2%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0,2%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50,3%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48,4%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0,0%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558871"/>
                  </a:ext>
                </a:extLst>
              </a:tr>
              <a:tr h="196906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Lo Barnechea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5,9%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0,4%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0,1%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35,2%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64,1%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0,0%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32747"/>
                  </a:ext>
                </a:extLst>
              </a:tr>
              <a:tr h="196906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Pudahuel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6,0%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0,2%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0,2%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76,8%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22,8%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0,0%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2521"/>
                  </a:ext>
                </a:extLst>
              </a:tr>
              <a:tr h="196906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Quilicura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5,2%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1,3%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0,3%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83,8%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14,0%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0,0%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342306"/>
                  </a:ext>
                </a:extLst>
              </a:tr>
              <a:tr h="196906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Otras comunas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43,3%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1,2%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0,4%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54,1%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44,1%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0,0%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312459"/>
                  </a:ext>
                </a:extLst>
              </a:tr>
              <a:tr h="196906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u="none" strike="noStrike" dirty="0">
                          <a:effectLst/>
                        </a:rPr>
                        <a:t>Total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100,0%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0,9%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0,4%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52,2%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46,5%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0,0%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11061"/>
                  </a:ext>
                </a:extLst>
              </a:tr>
            </a:tbl>
          </a:graphicData>
        </a:graphic>
      </p:graphicFrame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0B0B046B-88B6-B1A7-2A2E-181EC21D5E4D}"/>
              </a:ext>
            </a:extLst>
          </p:cNvPr>
          <p:cNvSpPr txBox="1">
            <a:spLocks/>
          </p:cNvSpPr>
          <p:nvPr/>
        </p:nvSpPr>
        <p:spPr>
          <a:xfrm>
            <a:off x="311700" y="459118"/>
            <a:ext cx="8520600" cy="572700"/>
          </a:xfrm>
          <a:prstGeom prst="rect">
            <a:avLst/>
          </a:prstGeom>
          <a:solidFill>
            <a:schemeClr val="lt1">
              <a:alpha val="38379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rgbClr val="00497D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¿Quiénes compran suelo?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A3C683-F61C-75DF-9AAC-B09EB05D7B60}"/>
              </a:ext>
            </a:extLst>
          </p:cNvPr>
          <p:cNvSpPr txBox="1"/>
          <p:nvPr/>
        </p:nvSpPr>
        <p:spPr>
          <a:xfrm>
            <a:off x="-12235" y="3267465"/>
            <a:ext cx="2565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/>
              <a:t>Fuente de datos: </a:t>
            </a:r>
            <a:r>
              <a:rPr lang="es-CL" sz="1100" dirty="0" err="1"/>
              <a:t>Inciti</a:t>
            </a:r>
            <a:r>
              <a:rPr lang="es-CL" sz="1100" dirty="0"/>
              <a:t> en base a CBR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447BC7-1441-E992-01BB-0514ABE010A4}"/>
              </a:ext>
            </a:extLst>
          </p:cNvPr>
          <p:cNvSpPr txBox="1"/>
          <p:nvPr/>
        </p:nvSpPr>
        <p:spPr>
          <a:xfrm>
            <a:off x="56087" y="1081034"/>
            <a:ext cx="351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Suelo transado en Zona norte (&gt;1.000m2)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BC5E8B-AC69-620D-7AF5-929CA4F577CE}"/>
              </a:ext>
            </a:extLst>
          </p:cNvPr>
          <p:cNvSpPr txBox="1"/>
          <p:nvPr/>
        </p:nvSpPr>
        <p:spPr>
          <a:xfrm>
            <a:off x="6814516" y="4912668"/>
            <a:ext cx="2329484" cy="230832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s-CL" sz="900" dirty="0"/>
              <a:t>Fuente: </a:t>
            </a:r>
            <a:r>
              <a:rPr lang="es-CL" sz="900" dirty="0" err="1"/>
              <a:t>Fondecyt</a:t>
            </a:r>
            <a:r>
              <a:rPr lang="es-CL" sz="900" dirty="0"/>
              <a:t> </a:t>
            </a:r>
            <a:r>
              <a:rPr lang="es-CL" sz="900" dirty="0" err="1"/>
              <a:t>Ns</a:t>
            </a:r>
            <a:r>
              <a:rPr lang="es-CL" sz="900" dirty="0"/>
              <a:t>: </a:t>
            </a:r>
            <a:r>
              <a:rPr lang="es-CL" sz="900" b="0" i="0" u="none" strike="noStrike" dirty="0">
                <a:solidFill>
                  <a:srgbClr val="03122E"/>
                </a:solidFill>
                <a:effectLst/>
                <a:latin typeface="Roboto" panose="02000000000000000000" pitchFamily="2" charset="0"/>
              </a:rPr>
              <a:t>1141157 y 1161550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15971340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7BABCD18E4D04C8233B03085A644AA" ma:contentTypeVersion="13" ma:contentTypeDescription="Crear nuevo documento." ma:contentTypeScope="" ma:versionID="b3adf32f5041b3f29f90d97dc6c71a75">
  <xsd:schema xmlns:xsd="http://www.w3.org/2001/XMLSchema" xmlns:xs="http://www.w3.org/2001/XMLSchema" xmlns:p="http://schemas.microsoft.com/office/2006/metadata/properties" xmlns:ns2="23ef8a26-2cbc-4b13-b0d7-3076a10ba601" xmlns:ns3="ce2f8130-1654-4ad8-ba74-5eaa07627db5" targetNamespace="http://schemas.microsoft.com/office/2006/metadata/properties" ma:root="true" ma:fieldsID="1c46f25d50f3b250b9604e8403d1f252" ns2:_="" ns3:_="">
    <xsd:import namespace="23ef8a26-2cbc-4b13-b0d7-3076a10ba601"/>
    <xsd:import namespace="ce2f8130-1654-4ad8-ba74-5eaa07627d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f8a26-2cbc-4b13-b0d7-3076a10ba6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df96a7b0-de40-475d-a47c-c0a746cd1a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f8130-1654-4ad8-ba74-5eaa07627db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8e1a3a5-f694-42f5-a216-44afbb7a19bc}" ma:internalName="TaxCatchAll" ma:showField="CatchAllData" ma:web="ce2f8130-1654-4ad8-ba74-5eaa07627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ef8a26-2cbc-4b13-b0d7-3076a10ba601">
      <Terms xmlns="http://schemas.microsoft.com/office/infopath/2007/PartnerControls"/>
    </lcf76f155ced4ddcb4097134ff3c332f>
    <TaxCatchAll xmlns="ce2f8130-1654-4ad8-ba74-5eaa07627db5" xsi:nil="true"/>
  </documentManagement>
</p:properties>
</file>

<file path=customXml/itemProps1.xml><?xml version="1.0" encoding="utf-8"?>
<ds:datastoreItem xmlns:ds="http://schemas.openxmlformats.org/officeDocument/2006/customXml" ds:itemID="{4473A5F2-1037-4A93-ABC9-D1EC6B9D6562}"/>
</file>

<file path=customXml/itemProps2.xml><?xml version="1.0" encoding="utf-8"?>
<ds:datastoreItem xmlns:ds="http://schemas.openxmlformats.org/officeDocument/2006/customXml" ds:itemID="{998F1126-52CD-4561-9ACF-6E90565CBF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F3CA28-791E-492B-8175-18D2BAC2F94D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ce2f8130-1654-4ad8-ba74-5eaa07627db5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23ef8a26-2cbc-4b13-b0d7-3076a10ba60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737</Words>
  <Application>Microsoft Macintosh PowerPoint</Application>
  <PresentationFormat>Presentación en pantalla (16:9)</PresentationFormat>
  <Paragraphs>185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Lexend</vt:lpstr>
      <vt:lpstr>Lexend Medium</vt:lpstr>
      <vt:lpstr>Lato</vt:lpstr>
      <vt:lpstr>Calibri</vt:lpstr>
      <vt:lpstr>Roboto</vt:lpstr>
      <vt:lpstr>Lexend SemiBold</vt:lpstr>
      <vt:lpstr>Avenir Next Condensed</vt:lpstr>
      <vt:lpstr>Arial</vt:lpstr>
      <vt:lpstr>Simple Light</vt:lpstr>
      <vt:lpstr>Consumo de suelo urbano y principales actores en el desarrollo de la periferia en Santiago </vt:lpstr>
      <vt:lpstr>Índice</vt:lpstr>
      <vt:lpstr>El crecimiento de la ciudad y su relato</vt:lpstr>
      <vt:lpstr>El crecimiento de la ciudad y su relato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Geonodo, herramienta de soporte para una IDE  </dc:title>
  <cp:lastModifiedBy>Microsoft Office User</cp:lastModifiedBy>
  <cp:revision>84</cp:revision>
  <dcterms:modified xsi:type="dcterms:W3CDTF">2022-11-30T18:57:40Z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0x0101004B7BABCD18E4D04C8233B03085A644AA</vt:lpwstr>
  </property>
  <property fmtid="{D5CDD505-2E9C-101B-9397-08002B2CF9AE}" pid="3" name="MediaServiceImageTags">
    <vt:lpwstr/>
  </property>
</Properties>
</file>